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63" r:id="rId4"/>
    <p:sldId id="260" r:id="rId5"/>
    <p:sldId id="268" r:id="rId6"/>
    <p:sldId id="265" r:id="rId7"/>
    <p:sldId id="270" r:id="rId8"/>
    <p:sldId id="273" r:id="rId9"/>
    <p:sldId id="269" r:id="rId10"/>
    <p:sldId id="271" r:id="rId11"/>
    <p:sldId id="276" r:id="rId12"/>
    <p:sldId id="277" r:id="rId13"/>
    <p:sldId id="267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57" d="100"/>
          <a:sy n="57" d="100"/>
        </p:scale>
        <p:origin x="-12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29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20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8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за: </a:t>
            </a:r>
            <a:r>
              <a:rPr lang="ru-RU" dirty="0" err="1" smtClean="0"/>
              <a:t>предметними</a:t>
            </a:r>
            <a:r>
              <a:rPr lang="ru-RU" dirty="0" smtClean="0"/>
              <a:t> рубриками, </a:t>
            </a:r>
            <a:r>
              <a:rPr lang="ru-RU" dirty="0" err="1" smtClean="0"/>
              <a:t>ключевими</a:t>
            </a:r>
            <a:r>
              <a:rPr lang="ru-RU" dirty="0" smtClean="0"/>
              <a:t> словами, </a:t>
            </a:r>
            <a:r>
              <a:rPr lang="ru-RU" dirty="0" err="1" smtClean="0"/>
              <a:t>прізвищем</a:t>
            </a:r>
            <a:r>
              <a:rPr lang="ru-RU" dirty="0" smtClean="0"/>
              <a:t> автора, </a:t>
            </a:r>
            <a:r>
              <a:rPr lang="ru-RU" dirty="0" err="1" smtClean="0"/>
              <a:t>назвою</a:t>
            </a:r>
            <a:r>
              <a:rPr lang="ru-RU" dirty="0" smtClean="0"/>
              <a:t>,</a:t>
            </a:r>
            <a:r>
              <a:rPr lang="ru-RU" baseline="0" dirty="0" smtClean="0"/>
              <a:t> роком та </a:t>
            </a:r>
            <a:r>
              <a:rPr lang="ru-RU" baseline="0" dirty="0" err="1" smtClean="0"/>
              <a:t>місцем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видання</a:t>
            </a:r>
            <a:r>
              <a:rPr lang="ru-RU" baseline="0" dirty="0" smtClean="0"/>
              <a:t> і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086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8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8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5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khadi.kharkov.u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6517232" cy="1368152"/>
          </a:xfrm>
        </p:spPr>
        <p:txBody>
          <a:bodyPr>
            <a:noAutofit/>
          </a:bodyPr>
          <a:lstStyle/>
          <a:p>
            <a:r>
              <a:rPr lang="ru-RU" sz="4800" dirty="0" err="1">
                <a:effectLst/>
              </a:rPr>
              <a:t>Електронні</a:t>
            </a:r>
            <a:r>
              <a:rPr lang="ru-RU" sz="4800" dirty="0">
                <a:effectLst/>
              </a:rPr>
              <a:t> </a:t>
            </a:r>
            <a:r>
              <a:rPr lang="ru-RU" sz="4800" dirty="0" err="1">
                <a:effectLst/>
              </a:rPr>
              <a:t>ресурси</a:t>
            </a:r>
            <a:r>
              <a:rPr lang="ru-RU" sz="4800" dirty="0">
                <a:effectLst/>
              </a:rPr>
              <a:t> </a:t>
            </a:r>
            <a:r>
              <a:rPr lang="ru-RU" sz="4800" dirty="0" err="1">
                <a:effectLst/>
              </a:rPr>
              <a:t>наукової</a:t>
            </a:r>
            <a:r>
              <a:rPr lang="ru-RU" sz="4800" dirty="0">
                <a:effectLst/>
              </a:rPr>
              <a:t> </a:t>
            </a:r>
            <a:r>
              <a:rPr lang="ru-RU" sz="4800" dirty="0" err="1" smtClean="0">
                <a:effectLst/>
              </a:rPr>
              <a:t>бібліотеки</a:t>
            </a:r>
            <a:r>
              <a:rPr lang="ru-RU" sz="4800" dirty="0" smtClean="0">
                <a:effectLst/>
              </a:rPr>
              <a:t> ХНАДУ</a:t>
            </a:r>
            <a:endParaRPr lang="ru-RU" sz="4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endParaRPr lang="ru-RU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 flipV="1">
            <a:off x="1174064" y="4213717"/>
            <a:ext cx="4839642" cy="24102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49635" y="395336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613741" y="3952134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199668" y="2047029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31067" y="170650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220376" y="1562783"/>
            <a:ext cx="32483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Scopus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www.scopus.com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547808" y="1762982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 flipV="1">
            <a:off x="1135023" y="2749476"/>
            <a:ext cx="4878683" cy="2091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09483" y="247228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537752" y="2501804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174064" y="3492623"/>
            <a:ext cx="4799012" cy="1587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49636" y="3197821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619504" y="3189837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1174064" y="4964254"/>
            <a:ext cx="4839642" cy="1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541186" y="4703906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07915" y="4733423"/>
            <a:ext cx="3303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272138" y="2252964"/>
            <a:ext cx="431092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Web of Science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webofscience.com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233897" y="2943976"/>
            <a:ext cx="564235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Індекс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Копернікус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www.indexcopernicus.com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298830" y="3747945"/>
            <a:ext cx="270651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DOAJ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www.doaj.org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298829" y="4503787"/>
            <a:ext cx="667606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Наукова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періодика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України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-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www.irbis-nbuv.gov.ua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3" name="Line 266"/>
          <p:cNvSpPr>
            <a:spLocks noChangeShapeType="1"/>
          </p:cNvSpPr>
          <p:nvPr/>
        </p:nvSpPr>
        <p:spPr bwMode="gray">
          <a:xfrm>
            <a:off x="1233897" y="5766540"/>
            <a:ext cx="4800600" cy="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72" y="5362330"/>
            <a:ext cx="8350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71364" y="5535708"/>
            <a:ext cx="314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5307110"/>
            <a:ext cx="6990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Вільні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джерела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наукової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інформації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- www.uran.net.ua </a:t>
            </a: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2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Бібліотечні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endParaRPr lang="ru-RU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gray">
          <a:xfrm>
            <a:off x="1172912" y="2088213"/>
            <a:ext cx="2469066" cy="1413669"/>
          </a:xfrm>
          <a:prstGeom prst="roundRect">
            <a:avLst>
              <a:gd name="adj" fmla="val 1750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</a:rPr>
              <a:t>Єдина картка</a:t>
            </a:r>
          </a:p>
          <a:p>
            <a:pPr algn="ctr"/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</a:rPr>
              <a:t> читача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172912" y="4247466"/>
            <a:ext cx="2551818" cy="1323966"/>
            <a:chOff x="720" y="1392"/>
            <a:chExt cx="4058" cy="480"/>
          </a:xfrm>
          <a:solidFill>
            <a:schemeClr val="accent5">
              <a:lumMod val="50000"/>
            </a:schemeClr>
          </a:solidFill>
        </p:grpSpPr>
        <p:sp>
          <p:nvSpPr>
            <p:cNvPr id="13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01334"/>
            <a:ext cx="2664296" cy="1343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4247466"/>
            <a:ext cx="2474388" cy="122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91680" y="4497620"/>
            <a:ext cx="10688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МБА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420889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pitchFamily="34" charset="0"/>
              </a:rPr>
              <a:t>Складання</a:t>
            </a:r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pitchFamily="34" charset="0"/>
              </a:rPr>
              <a:t>  </a:t>
            </a:r>
            <a:r>
              <a:rPr lang="uk-UA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Arial" pitchFamily="34" charset="0"/>
              </a:rPr>
              <a:t>БО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H="1" flipV="1">
            <a:off x="5228590" y="4436843"/>
            <a:ext cx="12876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УДК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Залучаємо</a:t>
            </a:r>
            <a:r>
              <a:rPr lang="ru-RU" dirty="0"/>
              <a:t>  </a:t>
            </a:r>
            <a:r>
              <a:rPr lang="ru-RU" dirty="0" err="1" smtClean="0"/>
              <a:t>читачів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бібліотеки</a:t>
            </a:r>
            <a:endParaRPr lang="ru-RU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1481156" y="1822846"/>
            <a:ext cx="6248400" cy="990600"/>
            <a:chOff x="720" y="1392"/>
            <a:chExt cx="4058" cy="4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8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0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512807" y="3178539"/>
            <a:ext cx="6248400" cy="990600"/>
            <a:chOff x="720" y="1392"/>
            <a:chExt cx="4058" cy="480"/>
          </a:xfrm>
          <a:solidFill>
            <a:schemeClr val="accent5">
              <a:lumMod val="50000"/>
            </a:schemeClr>
          </a:solidFill>
        </p:grpSpPr>
        <p:sp>
          <p:nvSpPr>
            <p:cNvPr id="13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62484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1972467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chemeClr val="accent5">
                    <a:lumMod val="50000"/>
                  </a:schemeClr>
                </a:solidFill>
              </a:rPr>
              <a:t>Розповідайте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студентам про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</a:rPr>
              <a:t>бібліотеку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2002" y="3212976"/>
            <a:ext cx="56100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Надавайте </a:t>
            </a:r>
            <a:r>
              <a:rPr lang="ru-RU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рекомендаційні</a:t>
            </a:r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списки </a:t>
            </a:r>
            <a:r>
              <a:rPr lang="ru-RU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літератури</a:t>
            </a:r>
            <a:endParaRPr lang="ru-RU" sz="2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581128"/>
            <a:ext cx="416761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600" b="1" dirty="0" err="1" smtClean="0">
                <a:solidFill>
                  <a:schemeClr val="accent5">
                    <a:lumMod val="50000"/>
                  </a:schemeClr>
                </a:solidFill>
              </a:rPr>
              <a:t>Приймайте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</a:rPr>
              <a:t>участь у </a:t>
            </a:r>
            <a:r>
              <a:rPr lang="ru-RU" sz="2600" b="1" dirty="0" err="1">
                <a:solidFill>
                  <a:schemeClr val="accent5">
                    <a:lumMod val="50000"/>
                  </a:schemeClr>
                </a:solidFill>
              </a:rPr>
              <a:t>формуванні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6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600" b="1" dirty="0" err="1" smtClean="0">
                <a:solidFill>
                  <a:schemeClr val="accent5">
                    <a:lumMod val="50000"/>
                  </a:schemeClr>
                </a:solidFill>
              </a:rPr>
              <a:t>бібліотечного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600" b="1" dirty="0">
                <a:solidFill>
                  <a:schemeClr val="accent5">
                    <a:lumMod val="50000"/>
                  </a:schemeClr>
                </a:solidFill>
              </a:rPr>
              <a:t>фонду </a:t>
            </a:r>
          </a:p>
        </p:txBody>
      </p:sp>
    </p:spTree>
    <p:extLst>
      <p:ext uri="{BB962C8B-B14F-4D97-AF65-F5344CB8AC3E}">
        <p14:creationId xmlns:p14="http://schemas.microsoft.com/office/powerpoint/2010/main" val="269440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Дякую</a:t>
            </a:r>
            <a:r>
              <a:rPr lang="ru-RU" dirty="0"/>
              <a:t>  за </a:t>
            </a:r>
            <a:r>
              <a:rPr lang="ru-RU" dirty="0" err="1"/>
              <a:t>увагу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3600" dirty="0"/>
          </a:p>
          <a:p>
            <a:pPr marL="0" indent="0">
              <a:buNone/>
            </a:pPr>
            <a:r>
              <a:rPr lang="uk-UA" dirty="0" smtClean="0"/>
              <a:t>Зав. відділом автоматизації НБ ХНАДУ</a:t>
            </a:r>
            <a:br>
              <a:rPr lang="uk-UA" dirty="0" smtClean="0"/>
            </a:br>
            <a:r>
              <a:rPr lang="uk-UA" dirty="0" err="1" smtClean="0"/>
              <a:t>Сечина</a:t>
            </a:r>
            <a:r>
              <a:rPr lang="uk-UA" dirty="0" smtClean="0"/>
              <a:t> Наталія Станіславівна</a:t>
            </a:r>
            <a:br>
              <a:rPr lang="uk-UA" dirty="0" smtClean="0"/>
            </a:b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тел.:  707-37-986 (7-96)</a:t>
            </a:r>
            <a:br>
              <a:rPr lang="uk-UA" dirty="0" smtClean="0"/>
            </a:br>
            <a:r>
              <a:rPr lang="uk-UA" dirty="0" smtClean="0"/>
              <a:t> поштова скринька</a:t>
            </a:r>
            <a:r>
              <a:rPr lang="ru-RU" dirty="0" smtClean="0"/>
              <a:t>: </a:t>
            </a:r>
            <a:r>
              <a:rPr lang="en-US" dirty="0" smtClean="0"/>
              <a:t>vkio1@khadi.kharkov</a:t>
            </a:r>
            <a:r>
              <a:rPr lang="uk-UA" dirty="0"/>
              <a:t>.</a:t>
            </a:r>
            <a:r>
              <a:rPr lang="en-US" dirty="0" err="1" smtClean="0"/>
              <a:t>ua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965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Сайт НБ ХНАДУ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uk-UA" dirty="0" smtClean="0">
              <a:hlinkClick r:id="rId3"/>
            </a:endParaRPr>
          </a:p>
          <a:p>
            <a:pPr algn="ctr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library.khadi.kharkov.ua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генерації</a:t>
            </a:r>
            <a:r>
              <a:rPr lang="ru-RU" dirty="0"/>
              <a:t> та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uk-UA" dirty="0" smtClean="0"/>
              <a:t>вільного доступу </a:t>
            </a:r>
            <a:r>
              <a:rPr lang="ru-RU" dirty="0" err="1" smtClean="0"/>
              <a:t>розміщена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сайті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бібліотеки</a:t>
            </a:r>
            <a:r>
              <a:rPr lang="ru-RU" dirty="0"/>
              <a:t> ХНАДУ.</a:t>
            </a:r>
          </a:p>
        </p:txBody>
      </p:sp>
    </p:spTree>
    <p:extLst>
      <p:ext uri="{BB962C8B-B14F-4D97-AF65-F5344CB8AC3E}">
        <p14:creationId xmlns:p14="http://schemas.microsoft.com/office/powerpoint/2010/main" val="395961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078889"/>
          </a:xfrm>
        </p:spPr>
        <p:txBody>
          <a:bodyPr/>
          <a:lstStyle/>
          <a:p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генерації</a:t>
            </a:r>
            <a:endParaRPr lang="ru-RU" dirty="0"/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195736" y="2385247"/>
            <a:ext cx="482939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Генеральний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електронний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каталог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936788" y="353825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916038" y="4808919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339750" y="3310464"/>
            <a:ext cx="468538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Повнотекстова база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даних </a:t>
            </a:r>
            <a:b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Періодичні видання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2339751" y="4653771"/>
            <a:ext cx="4685384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Цифровий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архів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ХНАДУ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ElArKhADI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56510"/>
            <a:ext cx="8350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Генеральний</a:t>
            </a:r>
            <a:r>
              <a:rPr lang="ru-RU" dirty="0"/>
              <a:t> </a:t>
            </a:r>
            <a:r>
              <a:rPr lang="ru-RU" dirty="0" err="1"/>
              <a:t>електронний</a:t>
            </a:r>
            <a:r>
              <a:rPr lang="ru-RU" dirty="0"/>
              <a:t> каталог</a:t>
            </a: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930674" y="2741572"/>
            <a:ext cx="2880319" cy="3085249"/>
            <a:chOff x="730" y="1371"/>
            <a:chExt cx="4069" cy="4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8" name="AutoShape 4"/>
            <p:cNvSpPr>
              <a:spLocks noChangeArrowheads="1"/>
            </p:cNvSpPr>
            <p:nvPr/>
          </p:nvSpPr>
          <p:spPr bwMode="gray">
            <a:xfrm>
              <a:off x="741" y="1371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0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uk-UA" sz="24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Повні тексти</a:t>
                </a:r>
              </a:p>
              <a:p>
                <a:endParaRPr lang="ru-RU" dirty="0"/>
              </a:p>
            </p:txBody>
          </p:sp>
        </p:grpSp>
      </p:grp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4693243" y="2747999"/>
            <a:ext cx="2853299" cy="3085249"/>
            <a:chOff x="611" y="1199"/>
            <a:chExt cx="4314" cy="716"/>
          </a:xfrm>
          <a:solidFill>
            <a:schemeClr val="accent5">
              <a:lumMod val="50000"/>
            </a:schemeClr>
          </a:solidFill>
        </p:grpSpPr>
        <p:sp>
          <p:nvSpPr>
            <p:cNvPr id="13" name="AutoShape 4"/>
            <p:cNvSpPr>
              <a:spLocks noChangeArrowheads="1"/>
            </p:cNvSpPr>
            <p:nvPr/>
          </p:nvSpPr>
          <p:spPr bwMode="gray">
            <a:xfrm>
              <a:off x="611" y="1199"/>
              <a:ext cx="4314" cy="716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</p:grpSp>
      </p:grpSp>
      <p:sp>
        <p:nvSpPr>
          <p:cNvPr id="20" name="Прямоугольник 19"/>
          <p:cNvSpPr/>
          <p:nvPr/>
        </p:nvSpPr>
        <p:spPr>
          <a:xfrm>
            <a:off x="1369484" y="881024"/>
            <a:ext cx="5706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сайту «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Електронні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27038" y="3675532"/>
            <a:ext cx="26953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локальний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доступ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віддалений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 доступ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69483" y="1484784"/>
            <a:ext cx="63708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Основна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база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бібліотеки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містить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описи 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книг, </a:t>
            </a:r>
            <a:r>
              <a:rPr lang="ru-RU" sz="2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2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ошур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посібників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навчальних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матеріалів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дисертацій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наукових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статей 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ru-RU" sz="22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71950" y="2912409"/>
            <a:ext cx="2674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Книгозабезпеченість</a:t>
            </a: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14558" y="3374074"/>
            <a:ext cx="23217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відомості: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фахом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 </a:t>
            </a:r>
            <a:r>
              <a:rPr lang="uk-U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дисципліни </a:t>
            </a:r>
            <a:endParaRPr lang="uk-UA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найменуванню </a:t>
            </a:r>
            <a:r>
              <a:rPr lang="uk-UA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кафедри</a:t>
            </a:r>
            <a:endParaRPr lang="ru-RU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712968" cy="1078889"/>
          </a:xfrm>
        </p:spPr>
        <p:txBody>
          <a:bodyPr/>
          <a:lstStyle/>
          <a:p>
            <a:r>
              <a:rPr lang="ru-RU" dirty="0" err="1" smtClean="0"/>
              <a:t>Пошук</a:t>
            </a:r>
            <a:r>
              <a:rPr lang="ru-RU" dirty="0" smtClean="0"/>
              <a:t> в Генеральному </a:t>
            </a:r>
            <a:r>
              <a:rPr lang="ru-RU" dirty="0" err="1" smtClean="0"/>
              <a:t>каталозі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20141"/>
            <a:ext cx="8084890" cy="4464050"/>
          </a:xfrm>
        </p:spPr>
      </p:pic>
      <p:sp>
        <p:nvSpPr>
          <p:cNvPr id="6" name="Прямоугольник 5"/>
          <p:cNvSpPr/>
          <p:nvPr/>
        </p:nvSpPr>
        <p:spPr>
          <a:xfrm>
            <a:off x="1835696" y="764704"/>
            <a:ext cx="6408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http://library.khadi.kharkov.ua/elektronni-resursi/elektronnii-katalog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53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1851"/>
            <a:ext cx="8568952" cy="958877"/>
          </a:xfrm>
        </p:spPr>
        <p:txBody>
          <a:bodyPr>
            <a:normAutofit/>
          </a:bodyPr>
          <a:lstStyle/>
          <a:p>
            <a:r>
              <a:rPr lang="ru-RU" sz="3600" dirty="0" err="1"/>
              <a:t>Повнотекстова</a:t>
            </a:r>
            <a:r>
              <a:rPr lang="ru-RU" sz="3600" dirty="0"/>
              <a:t> база </a:t>
            </a:r>
            <a:r>
              <a:rPr lang="ru-RU" sz="3600" dirty="0" err="1"/>
              <a:t>даних</a:t>
            </a:r>
            <a:r>
              <a:rPr lang="ru-RU" sz="3600" dirty="0"/>
              <a:t> «</a:t>
            </a:r>
            <a:r>
              <a:rPr lang="ru-RU" sz="3600" dirty="0" err="1"/>
              <a:t>Періодичні</a:t>
            </a:r>
            <a:r>
              <a:rPr lang="ru-RU" sz="3600" dirty="0"/>
              <a:t> </a:t>
            </a:r>
            <a:r>
              <a:rPr lang="ru-RU" sz="3600" dirty="0" err="1"/>
              <a:t>видання</a:t>
            </a:r>
            <a:r>
              <a:rPr lang="ru-RU" sz="3600" dirty="0"/>
              <a:t>»</a:t>
            </a: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1780475" y="4958952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909636" y="4924692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1780474" y="202933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3257252" y="2099386"/>
            <a:ext cx="5832649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Описи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видань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, </a:t>
            </a:r>
            <a:r>
              <a:rPr lang="ru-RU" sz="26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отриманих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uk-UA" sz="26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за передплатою</a:t>
            </a:r>
            <a:endParaRPr lang="en-US" sz="26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855809" y="2052456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1779764" y="3024142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909636" y="3053659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1778619" y="398880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960439" y="3995016"/>
            <a:ext cx="3273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3257253" y="3030276"/>
            <a:ext cx="271870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Перегляд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змісту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3257252" y="3838615"/>
            <a:ext cx="433402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Перелік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отриманих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номерів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3257253" y="4781543"/>
            <a:ext cx="440147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Місце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знаходження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видання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836712"/>
            <a:ext cx="5359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Розділ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сайту «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Електронні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ресурси</a:t>
            </a:r>
            <a:r>
              <a:rPr lang="ru-RU" sz="2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67939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6165" y="0"/>
            <a:ext cx="8712968" cy="1078889"/>
          </a:xfrm>
        </p:spPr>
        <p:txBody>
          <a:bodyPr>
            <a:normAutofit/>
          </a:bodyPr>
          <a:lstStyle/>
          <a:p>
            <a:r>
              <a:rPr lang="ru-RU" sz="3800" dirty="0" err="1"/>
              <a:t>Повнотекстова</a:t>
            </a:r>
            <a:r>
              <a:rPr lang="ru-RU" sz="3800" dirty="0"/>
              <a:t> база </a:t>
            </a:r>
            <a:r>
              <a:rPr lang="ru-RU" sz="3800" dirty="0" err="1"/>
              <a:t>даних</a:t>
            </a:r>
            <a:r>
              <a:rPr lang="ru-RU" sz="3800" dirty="0"/>
              <a:t> «</a:t>
            </a:r>
            <a:r>
              <a:rPr lang="ru-RU" sz="3800" dirty="0" err="1"/>
              <a:t>Періодичні</a:t>
            </a:r>
            <a:r>
              <a:rPr lang="ru-RU" sz="3800" dirty="0"/>
              <a:t> </a:t>
            </a:r>
            <a:r>
              <a:rPr lang="ru-RU" sz="3800" dirty="0" err="1"/>
              <a:t>видання</a:t>
            </a:r>
            <a:r>
              <a:rPr lang="ru-RU" sz="3800" dirty="0"/>
              <a:t>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369484" y="881024"/>
            <a:ext cx="57065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сайту «</a:t>
            </a:r>
            <a:r>
              <a:rPr lang="ru-RU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Електронні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</a:t>
            </a:r>
            <a:r>
              <a:rPr lang="ru-RU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0" r="9862"/>
          <a:stretch/>
        </p:blipFill>
        <p:spPr>
          <a:xfrm>
            <a:off x="839503" y="1556792"/>
            <a:ext cx="6766560" cy="41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26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3380" y="332656"/>
            <a:ext cx="8696688" cy="1078889"/>
          </a:xfrm>
        </p:spPr>
        <p:txBody>
          <a:bodyPr>
            <a:noAutofit/>
          </a:bodyPr>
          <a:lstStyle/>
          <a:p>
            <a:r>
              <a:rPr lang="ru-RU" sz="3600" dirty="0" err="1"/>
              <a:t>Цифровий</a:t>
            </a:r>
            <a:r>
              <a:rPr lang="ru-RU" sz="3600" dirty="0"/>
              <a:t> </a:t>
            </a:r>
            <a:r>
              <a:rPr lang="ru-RU" sz="3600" dirty="0" err="1"/>
              <a:t>архів</a:t>
            </a:r>
            <a:r>
              <a:rPr lang="ru-RU" sz="3600" dirty="0"/>
              <a:t> </a:t>
            </a:r>
            <a:r>
              <a:rPr lang="ru-RU" sz="3600" dirty="0" smtClean="0"/>
              <a:t> ХНАДУ</a:t>
            </a:r>
            <a:br>
              <a:rPr lang="ru-RU" sz="3600" dirty="0" smtClean="0"/>
            </a:br>
            <a:r>
              <a:rPr lang="ru-RU" sz="3600" dirty="0" err="1" smtClean="0"/>
              <a:t>ElArKhADI</a:t>
            </a:r>
            <a:endParaRPr lang="ru-RU" sz="3600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1477363" y="2545338"/>
            <a:ext cx="6248400" cy="990600"/>
            <a:chOff x="720" y="1392"/>
            <a:chExt cx="4058" cy="4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8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0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532856" y="4228617"/>
            <a:ext cx="6248400" cy="990600"/>
            <a:chOff x="720" y="1392"/>
            <a:chExt cx="4058" cy="480"/>
          </a:xfrm>
          <a:solidFill>
            <a:schemeClr val="accent5">
              <a:lumMod val="50000"/>
            </a:schemeClr>
          </a:solidFill>
        </p:grpSpPr>
        <p:sp>
          <p:nvSpPr>
            <p:cNvPr id="13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uk-UA" sz="36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Вільний  доступ</a:t>
              </a:r>
              <a:endPara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  <a:grpFill/>
          </p:grpSpPr>
          <p:sp>
            <p:nvSpPr>
              <p:cNvPr id="15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" name="Прямоугольник 3"/>
          <p:cNvSpPr/>
          <p:nvPr/>
        </p:nvSpPr>
        <p:spPr>
          <a:xfrm>
            <a:off x="1115616" y="1628800"/>
            <a:ext cx="62074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https://dspace.khadi.kharkov.ua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2694959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Повні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5">
                    <a:lumMod val="50000"/>
                  </a:schemeClr>
                </a:solidFill>
              </a:rPr>
              <a:t>тексти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наукових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5">
                    <a:lumMod val="50000"/>
                  </a:schemeClr>
                </a:solidFill>
              </a:rPr>
              <a:t>праць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6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12968" cy="504056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/>
              <a:t>Цифровий</a:t>
            </a:r>
            <a:r>
              <a:rPr lang="ru-RU" sz="4000" dirty="0" smtClean="0"/>
              <a:t> </a:t>
            </a:r>
            <a:r>
              <a:rPr lang="ru-RU" sz="4000" dirty="0" err="1" smtClean="0"/>
              <a:t>архів</a:t>
            </a:r>
            <a:r>
              <a:rPr lang="ru-RU" sz="4000" dirty="0" smtClean="0"/>
              <a:t> ХНАДУ</a:t>
            </a:r>
            <a:br>
              <a:rPr lang="ru-RU" sz="4000" dirty="0" smtClean="0"/>
            </a:br>
            <a:r>
              <a:rPr lang="ru-RU" sz="4000" dirty="0" err="1" smtClean="0"/>
              <a:t>ElArKhADI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32048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https://dspace.khadi.kharkov.ua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92" t="7709" r="4880" b="4060"/>
          <a:stretch/>
        </p:blipFill>
        <p:spPr bwMode="auto">
          <a:xfrm>
            <a:off x="323528" y="2276872"/>
            <a:ext cx="856895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9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ec8cf97891c8663c311acafbfc5f8f7376614"/>
</p:tagLst>
</file>

<file path=ppt/theme/theme1.xml><?xml version="1.0" encoding="utf-8"?>
<a:theme xmlns:a="http://schemas.openxmlformats.org/drawingml/2006/main" name="Тема Office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257</Words>
  <Application>Microsoft Office PowerPoint</Application>
  <PresentationFormat>Экран (4:3)</PresentationFormat>
  <Paragraphs>78</Paragraphs>
  <Slides>13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Електронні ресурси наукової бібліотеки ХНАДУ</vt:lpstr>
      <vt:lpstr>Сайт НБ ХНАДУ</vt:lpstr>
      <vt:lpstr>Ресурси власної генерації</vt:lpstr>
      <vt:lpstr>Генеральний електронний каталог</vt:lpstr>
      <vt:lpstr>Пошук в Генеральному каталозі</vt:lpstr>
      <vt:lpstr>Повнотекстова база даних «Періодичні видання»</vt:lpstr>
      <vt:lpstr>Повнотекстова база даних «Періодичні видання»</vt:lpstr>
      <vt:lpstr>Цифровий архів  ХНАДУ ElArKhADI</vt:lpstr>
      <vt:lpstr>Цифровий архів ХНАДУ ElArKhADI</vt:lpstr>
      <vt:lpstr>Світові електронні ресурси</vt:lpstr>
      <vt:lpstr>Бібліотечні послуги</vt:lpstr>
      <vt:lpstr>Залучаємо  читачів до бібліотеки</vt:lpstr>
      <vt:lpstr>Дякую  за увагу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Роскошный золотой фон</dc:title>
  <dc:creator>obstinate</dc:creator>
  <dc:description>Шаблон презентации с сайта https://presentation-creation.ru/</dc:description>
  <cp:lastModifiedBy>( Комплектование )</cp:lastModifiedBy>
  <cp:revision>1077</cp:revision>
  <dcterms:created xsi:type="dcterms:W3CDTF">2018-02-25T09:09:03Z</dcterms:created>
  <dcterms:modified xsi:type="dcterms:W3CDTF">2020-01-23T09:27:31Z</dcterms:modified>
</cp:coreProperties>
</file>