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9" d="100"/>
          <a:sy n="49" d="100"/>
        </p:scale>
        <p:origin x="14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slide" Target="../slides/slide6.xml"/><Relationship Id="rId1" Type="http://schemas.openxmlformats.org/officeDocument/2006/relationships/slide" Target="../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4B952D-022D-471B-8BB9-C09D16B9836E}" type="doc">
      <dgm:prSet loTypeId="urn:microsoft.com/office/officeart/2005/8/layout/hList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E1343EA-4899-4424-9297-2E4DA38CEBD1}">
      <dgm:prSet phldrT="[Текст]"/>
      <dgm:spPr/>
      <dgm:t>
        <a:bodyPr/>
        <a:lstStyle/>
        <a:p>
          <a:r>
            <a:rPr lang="uk-UA" dirty="0" smtClean="0"/>
            <a:t>Особистості</a:t>
          </a:r>
          <a:endParaRPr lang="ru-RU" dirty="0"/>
        </a:p>
      </dgm:t>
    </dgm:pt>
    <dgm:pt modelId="{22B17EBD-3AF3-4EF8-B2AD-1DA67F74EED5}" type="parTrans" cxnId="{0C2013FD-08EB-4EAF-9EC2-699EA2A38979}">
      <dgm:prSet/>
      <dgm:spPr/>
      <dgm:t>
        <a:bodyPr/>
        <a:lstStyle/>
        <a:p>
          <a:endParaRPr lang="ru-RU"/>
        </a:p>
      </dgm:t>
    </dgm:pt>
    <dgm:pt modelId="{67B696E6-EBE7-4073-8D9D-361BC5128C39}" type="sibTrans" cxnId="{0C2013FD-08EB-4EAF-9EC2-699EA2A38979}">
      <dgm:prSet/>
      <dgm:spPr/>
      <dgm:t>
        <a:bodyPr/>
        <a:lstStyle/>
        <a:p>
          <a:endParaRPr lang="ru-RU"/>
        </a:p>
      </dgm:t>
    </dgm:pt>
    <dgm:pt modelId="{175AAD53-6007-4C58-86A6-C2964A73C7F8}">
      <dgm:prSet phldrT="[Текст]"/>
      <dgm:spPr/>
      <dgm:t>
        <a:bodyPr/>
        <a:lstStyle/>
        <a:p>
          <a:r>
            <a:rPr lang="uk-UA" dirty="0" smtClean="0">
              <a:hlinkClick xmlns:r="http://schemas.openxmlformats.org/officeDocument/2006/relationships" r:id="rId1" action="ppaction://hlinksldjump"/>
            </a:rPr>
            <a:t>Іван </a:t>
          </a:r>
          <a:r>
            <a:rPr lang="uk-UA" dirty="0" err="1" smtClean="0">
              <a:hlinkClick xmlns:r="http://schemas.openxmlformats.org/officeDocument/2006/relationships" r:id="rId1" action="ppaction://hlinksldjump"/>
            </a:rPr>
            <a:t>Кожедуб</a:t>
          </a:r>
          <a:endParaRPr lang="ru-RU" dirty="0"/>
        </a:p>
      </dgm:t>
    </dgm:pt>
    <dgm:pt modelId="{0B2C544F-5FEC-40A5-8EE0-851F41C3C1D3}" type="parTrans" cxnId="{341EC3A6-CA0E-4B11-9735-3FA76FDFC4BC}">
      <dgm:prSet/>
      <dgm:spPr/>
      <dgm:t>
        <a:bodyPr/>
        <a:lstStyle/>
        <a:p>
          <a:endParaRPr lang="ru-RU"/>
        </a:p>
      </dgm:t>
    </dgm:pt>
    <dgm:pt modelId="{12699269-5450-45BE-B612-00BA083BA3FD}" type="sibTrans" cxnId="{341EC3A6-CA0E-4B11-9735-3FA76FDFC4BC}">
      <dgm:prSet/>
      <dgm:spPr/>
      <dgm:t>
        <a:bodyPr/>
        <a:lstStyle/>
        <a:p>
          <a:endParaRPr lang="ru-RU"/>
        </a:p>
      </dgm:t>
    </dgm:pt>
    <dgm:pt modelId="{74CFEC72-B605-4AF9-99A7-B30917473C69}">
      <dgm:prSet phldrT="[Текст]"/>
      <dgm:spPr/>
      <dgm:t>
        <a:bodyPr/>
        <a:lstStyle/>
        <a:p>
          <a:r>
            <a:rPr lang="uk-UA" dirty="0" smtClean="0">
              <a:hlinkClick xmlns:r="http://schemas.openxmlformats.org/officeDocument/2006/relationships" r:id="rId2" action="ppaction://hlinksldjump"/>
            </a:rPr>
            <a:t>Іван </a:t>
          </a:r>
          <a:r>
            <a:rPr lang="uk-UA" dirty="0" err="1" smtClean="0">
              <a:hlinkClick xmlns:r="http://schemas.openxmlformats.org/officeDocument/2006/relationships" r:id="rId2" action="ppaction://hlinksldjump"/>
            </a:rPr>
            <a:t>Редкач</a:t>
          </a:r>
          <a:endParaRPr lang="ru-RU" dirty="0"/>
        </a:p>
      </dgm:t>
    </dgm:pt>
    <dgm:pt modelId="{290530E7-2005-42C8-80DF-16FFF2F85EC2}" type="parTrans" cxnId="{34B4279C-6D7E-4DAD-A30B-B6275F6FBE1A}">
      <dgm:prSet/>
      <dgm:spPr/>
      <dgm:t>
        <a:bodyPr/>
        <a:lstStyle/>
        <a:p>
          <a:endParaRPr lang="ru-RU"/>
        </a:p>
      </dgm:t>
    </dgm:pt>
    <dgm:pt modelId="{8FE50B75-29B9-4516-B8A9-328EC16A5467}" type="sibTrans" cxnId="{34B4279C-6D7E-4DAD-A30B-B6275F6FBE1A}">
      <dgm:prSet/>
      <dgm:spPr/>
      <dgm:t>
        <a:bodyPr/>
        <a:lstStyle/>
        <a:p>
          <a:endParaRPr lang="ru-RU"/>
        </a:p>
      </dgm:t>
    </dgm:pt>
    <dgm:pt modelId="{2F5FFDF4-8525-44F5-B2ED-B0A556A4A2B9}">
      <dgm:prSet phldrT="[Текст]"/>
      <dgm:spPr/>
      <dgm:t>
        <a:bodyPr/>
        <a:lstStyle/>
        <a:p>
          <a:r>
            <a:rPr lang="uk-UA" dirty="0" smtClean="0">
              <a:hlinkClick xmlns:r="http://schemas.openxmlformats.org/officeDocument/2006/relationships" r:id="rId3" action="ppaction://hlinksldjump"/>
            </a:rPr>
            <a:t>Олексій </a:t>
          </a:r>
          <a:r>
            <a:rPr lang="uk-UA" dirty="0" err="1" smtClean="0">
              <a:hlinkClick xmlns:r="http://schemas.openxmlformats.org/officeDocument/2006/relationships" r:id="rId3" action="ppaction://hlinksldjump"/>
            </a:rPr>
            <a:t>Красовський</a:t>
          </a:r>
          <a:endParaRPr lang="ru-RU" dirty="0"/>
        </a:p>
      </dgm:t>
    </dgm:pt>
    <dgm:pt modelId="{F3D0453A-8B2A-423B-B9F5-E2823CFC23EA}" type="parTrans" cxnId="{C7E3D9D2-CA81-483D-9FBF-6D54784376B6}">
      <dgm:prSet/>
      <dgm:spPr/>
      <dgm:t>
        <a:bodyPr/>
        <a:lstStyle/>
        <a:p>
          <a:endParaRPr lang="ru-RU"/>
        </a:p>
      </dgm:t>
    </dgm:pt>
    <dgm:pt modelId="{3BDBCACC-DFB2-4022-B7F1-2E0F1A957937}" type="sibTrans" cxnId="{C7E3D9D2-CA81-483D-9FBF-6D54784376B6}">
      <dgm:prSet/>
      <dgm:spPr/>
      <dgm:t>
        <a:bodyPr/>
        <a:lstStyle/>
        <a:p>
          <a:endParaRPr lang="ru-RU"/>
        </a:p>
      </dgm:t>
    </dgm:pt>
    <dgm:pt modelId="{7043769B-89ED-4B1A-8A6B-87D477304AF9}" type="pres">
      <dgm:prSet presAssocID="{694B952D-022D-471B-8BB9-C09D16B9836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356618F-1616-4F4F-BC43-0D51A0596DD1}" type="pres">
      <dgm:prSet presAssocID="{FE1343EA-4899-4424-9297-2E4DA38CEBD1}" presName="roof" presStyleLbl="dkBgShp" presStyleIdx="0" presStyleCnt="2"/>
      <dgm:spPr/>
      <dgm:t>
        <a:bodyPr/>
        <a:lstStyle/>
        <a:p>
          <a:endParaRPr lang="ru-RU"/>
        </a:p>
      </dgm:t>
    </dgm:pt>
    <dgm:pt modelId="{FC4D6CEA-2425-49F7-85EF-A04100EF5DEC}" type="pres">
      <dgm:prSet presAssocID="{FE1343EA-4899-4424-9297-2E4DA38CEBD1}" presName="pillars" presStyleCnt="0"/>
      <dgm:spPr/>
    </dgm:pt>
    <dgm:pt modelId="{41D09662-6BBC-44AE-839F-347724524202}" type="pres">
      <dgm:prSet presAssocID="{FE1343EA-4899-4424-9297-2E4DA38CEBD1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26C0CB-2597-4566-9FDE-B2AFD6FE01A7}" type="pres">
      <dgm:prSet presAssocID="{74CFEC72-B605-4AF9-99A7-B30917473C69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FD3E16-5525-429A-8F12-ABA659270BDC}" type="pres">
      <dgm:prSet presAssocID="{2F5FFDF4-8525-44F5-B2ED-B0A556A4A2B9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032981-D263-4291-8AFA-C6A4BEC2EFEA}" type="pres">
      <dgm:prSet presAssocID="{FE1343EA-4899-4424-9297-2E4DA38CEBD1}" presName="base" presStyleLbl="dkBgShp" presStyleIdx="1" presStyleCnt="2"/>
      <dgm:spPr/>
    </dgm:pt>
  </dgm:ptLst>
  <dgm:cxnLst>
    <dgm:cxn modelId="{C4E9F949-633F-4EC9-893A-0FEF9B897D68}" type="presOf" srcId="{74CFEC72-B605-4AF9-99A7-B30917473C69}" destId="{5526C0CB-2597-4566-9FDE-B2AFD6FE01A7}" srcOrd="0" destOrd="0" presId="urn:microsoft.com/office/officeart/2005/8/layout/hList3"/>
    <dgm:cxn modelId="{8959DDDC-7802-4146-8A3E-F705CBFD87B1}" type="presOf" srcId="{FE1343EA-4899-4424-9297-2E4DA38CEBD1}" destId="{7356618F-1616-4F4F-BC43-0D51A0596DD1}" srcOrd="0" destOrd="0" presId="urn:microsoft.com/office/officeart/2005/8/layout/hList3"/>
    <dgm:cxn modelId="{D62F292C-7516-4533-8C87-B3382ABDEE2C}" type="presOf" srcId="{175AAD53-6007-4C58-86A6-C2964A73C7F8}" destId="{41D09662-6BBC-44AE-839F-347724524202}" srcOrd="0" destOrd="0" presId="urn:microsoft.com/office/officeart/2005/8/layout/hList3"/>
    <dgm:cxn modelId="{0C2013FD-08EB-4EAF-9EC2-699EA2A38979}" srcId="{694B952D-022D-471B-8BB9-C09D16B9836E}" destId="{FE1343EA-4899-4424-9297-2E4DA38CEBD1}" srcOrd="0" destOrd="0" parTransId="{22B17EBD-3AF3-4EF8-B2AD-1DA67F74EED5}" sibTransId="{67B696E6-EBE7-4073-8D9D-361BC5128C39}"/>
    <dgm:cxn modelId="{E14D006A-CD4D-4ED5-A898-165826E3FBCE}" type="presOf" srcId="{694B952D-022D-471B-8BB9-C09D16B9836E}" destId="{7043769B-89ED-4B1A-8A6B-87D477304AF9}" srcOrd="0" destOrd="0" presId="urn:microsoft.com/office/officeart/2005/8/layout/hList3"/>
    <dgm:cxn modelId="{A34AC6BE-89FF-4021-8C3E-83AABAEDAB98}" type="presOf" srcId="{2F5FFDF4-8525-44F5-B2ED-B0A556A4A2B9}" destId="{63FD3E16-5525-429A-8F12-ABA659270BDC}" srcOrd="0" destOrd="0" presId="urn:microsoft.com/office/officeart/2005/8/layout/hList3"/>
    <dgm:cxn modelId="{34B4279C-6D7E-4DAD-A30B-B6275F6FBE1A}" srcId="{FE1343EA-4899-4424-9297-2E4DA38CEBD1}" destId="{74CFEC72-B605-4AF9-99A7-B30917473C69}" srcOrd="1" destOrd="0" parTransId="{290530E7-2005-42C8-80DF-16FFF2F85EC2}" sibTransId="{8FE50B75-29B9-4516-B8A9-328EC16A5467}"/>
    <dgm:cxn modelId="{C7E3D9D2-CA81-483D-9FBF-6D54784376B6}" srcId="{FE1343EA-4899-4424-9297-2E4DA38CEBD1}" destId="{2F5FFDF4-8525-44F5-B2ED-B0A556A4A2B9}" srcOrd="2" destOrd="0" parTransId="{F3D0453A-8B2A-423B-B9F5-E2823CFC23EA}" sibTransId="{3BDBCACC-DFB2-4022-B7F1-2E0F1A957937}"/>
    <dgm:cxn modelId="{341EC3A6-CA0E-4B11-9735-3FA76FDFC4BC}" srcId="{FE1343EA-4899-4424-9297-2E4DA38CEBD1}" destId="{175AAD53-6007-4C58-86A6-C2964A73C7F8}" srcOrd="0" destOrd="0" parTransId="{0B2C544F-5FEC-40A5-8EE0-851F41C3C1D3}" sibTransId="{12699269-5450-45BE-B612-00BA083BA3FD}"/>
    <dgm:cxn modelId="{64BDBB9F-93A6-45C6-8E5F-C314045AD97D}" type="presParOf" srcId="{7043769B-89ED-4B1A-8A6B-87D477304AF9}" destId="{7356618F-1616-4F4F-BC43-0D51A0596DD1}" srcOrd="0" destOrd="0" presId="urn:microsoft.com/office/officeart/2005/8/layout/hList3"/>
    <dgm:cxn modelId="{7E6943D8-90E0-4516-9019-AD15F0ED060A}" type="presParOf" srcId="{7043769B-89ED-4B1A-8A6B-87D477304AF9}" destId="{FC4D6CEA-2425-49F7-85EF-A04100EF5DEC}" srcOrd="1" destOrd="0" presId="urn:microsoft.com/office/officeart/2005/8/layout/hList3"/>
    <dgm:cxn modelId="{2479B156-F82E-47F5-AD2D-3EA029F45526}" type="presParOf" srcId="{FC4D6CEA-2425-49F7-85EF-A04100EF5DEC}" destId="{41D09662-6BBC-44AE-839F-347724524202}" srcOrd="0" destOrd="0" presId="urn:microsoft.com/office/officeart/2005/8/layout/hList3"/>
    <dgm:cxn modelId="{4141A674-49B6-4023-BF3A-AA76C38AA8B2}" type="presParOf" srcId="{FC4D6CEA-2425-49F7-85EF-A04100EF5DEC}" destId="{5526C0CB-2597-4566-9FDE-B2AFD6FE01A7}" srcOrd="1" destOrd="0" presId="urn:microsoft.com/office/officeart/2005/8/layout/hList3"/>
    <dgm:cxn modelId="{C4D7DBCD-AB5E-4CFB-8CA1-4D48BDE2C247}" type="presParOf" srcId="{FC4D6CEA-2425-49F7-85EF-A04100EF5DEC}" destId="{63FD3E16-5525-429A-8F12-ABA659270BDC}" srcOrd="2" destOrd="0" presId="urn:microsoft.com/office/officeart/2005/8/layout/hList3"/>
    <dgm:cxn modelId="{5147B7D1-9311-4090-92F5-7411BE794CB5}" type="presParOf" srcId="{7043769B-89ED-4B1A-8A6B-87D477304AF9}" destId="{18032981-D263-4291-8AFA-C6A4BEC2EFEA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56618F-1616-4F4F-BC43-0D51A0596DD1}">
      <dsp:nvSpPr>
        <dsp:cNvPr id="0" name=""/>
        <dsp:cNvSpPr/>
      </dsp:nvSpPr>
      <dsp:spPr>
        <a:xfrm>
          <a:off x="0" y="0"/>
          <a:ext cx="10353675" cy="121777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700" kern="1200" dirty="0" smtClean="0"/>
            <a:t>Особистості</a:t>
          </a:r>
          <a:endParaRPr lang="ru-RU" sz="5700" kern="1200" dirty="0"/>
        </a:p>
      </dsp:txBody>
      <dsp:txXfrm>
        <a:off x="0" y="0"/>
        <a:ext cx="10353675" cy="1217771"/>
      </dsp:txXfrm>
    </dsp:sp>
    <dsp:sp modelId="{41D09662-6BBC-44AE-839F-347724524202}">
      <dsp:nvSpPr>
        <dsp:cNvPr id="0" name=""/>
        <dsp:cNvSpPr/>
      </dsp:nvSpPr>
      <dsp:spPr>
        <a:xfrm>
          <a:off x="5055" y="1217771"/>
          <a:ext cx="3447854" cy="255731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100" kern="1200" dirty="0" smtClean="0">
              <a:hlinkClick xmlns:r="http://schemas.openxmlformats.org/officeDocument/2006/relationships" r:id="" action="ppaction://hlinksldjump"/>
            </a:rPr>
            <a:t>Іван </a:t>
          </a:r>
          <a:r>
            <a:rPr lang="uk-UA" sz="4100" kern="1200" dirty="0" err="1" smtClean="0">
              <a:hlinkClick xmlns:r="http://schemas.openxmlformats.org/officeDocument/2006/relationships" r:id="" action="ppaction://hlinksldjump"/>
            </a:rPr>
            <a:t>Кожедуб</a:t>
          </a:r>
          <a:endParaRPr lang="ru-RU" sz="4100" kern="1200" dirty="0"/>
        </a:p>
      </dsp:txBody>
      <dsp:txXfrm>
        <a:off x="5055" y="1217771"/>
        <a:ext cx="3447854" cy="2557319"/>
      </dsp:txXfrm>
    </dsp:sp>
    <dsp:sp modelId="{5526C0CB-2597-4566-9FDE-B2AFD6FE01A7}">
      <dsp:nvSpPr>
        <dsp:cNvPr id="0" name=""/>
        <dsp:cNvSpPr/>
      </dsp:nvSpPr>
      <dsp:spPr>
        <a:xfrm>
          <a:off x="3452910" y="1217771"/>
          <a:ext cx="3447854" cy="255731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100" kern="1200" dirty="0" smtClean="0">
              <a:hlinkClick xmlns:r="http://schemas.openxmlformats.org/officeDocument/2006/relationships" r:id="" action="ppaction://hlinksldjump"/>
            </a:rPr>
            <a:t>Іван </a:t>
          </a:r>
          <a:r>
            <a:rPr lang="uk-UA" sz="4100" kern="1200" dirty="0" err="1" smtClean="0">
              <a:hlinkClick xmlns:r="http://schemas.openxmlformats.org/officeDocument/2006/relationships" r:id="" action="ppaction://hlinksldjump"/>
            </a:rPr>
            <a:t>Редкач</a:t>
          </a:r>
          <a:endParaRPr lang="ru-RU" sz="4100" kern="1200" dirty="0"/>
        </a:p>
      </dsp:txBody>
      <dsp:txXfrm>
        <a:off x="3452910" y="1217771"/>
        <a:ext cx="3447854" cy="2557319"/>
      </dsp:txXfrm>
    </dsp:sp>
    <dsp:sp modelId="{63FD3E16-5525-429A-8F12-ABA659270BDC}">
      <dsp:nvSpPr>
        <dsp:cNvPr id="0" name=""/>
        <dsp:cNvSpPr/>
      </dsp:nvSpPr>
      <dsp:spPr>
        <a:xfrm>
          <a:off x="6900764" y="1217771"/>
          <a:ext cx="3447854" cy="255731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100" kern="1200" dirty="0" smtClean="0">
              <a:hlinkClick xmlns:r="http://schemas.openxmlformats.org/officeDocument/2006/relationships" r:id="" action="ppaction://hlinksldjump"/>
            </a:rPr>
            <a:t>Олексій </a:t>
          </a:r>
          <a:r>
            <a:rPr lang="uk-UA" sz="4100" kern="1200" dirty="0" err="1" smtClean="0">
              <a:hlinkClick xmlns:r="http://schemas.openxmlformats.org/officeDocument/2006/relationships" r:id="" action="ppaction://hlinksldjump"/>
            </a:rPr>
            <a:t>Красовський</a:t>
          </a:r>
          <a:endParaRPr lang="ru-RU" sz="4100" kern="1200" dirty="0"/>
        </a:p>
      </dsp:txBody>
      <dsp:txXfrm>
        <a:off x="6900764" y="1217771"/>
        <a:ext cx="3447854" cy="2557319"/>
      </dsp:txXfrm>
    </dsp:sp>
    <dsp:sp modelId="{18032981-D263-4291-8AFA-C6A4BEC2EFEA}">
      <dsp:nvSpPr>
        <dsp:cNvPr id="0" name=""/>
        <dsp:cNvSpPr/>
      </dsp:nvSpPr>
      <dsp:spPr>
        <a:xfrm>
          <a:off x="0" y="3775090"/>
          <a:ext cx="10353675" cy="284146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2BC58-9DE9-4054-AD78-E31101BFAA60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23CDE-5794-418F-B6FF-992D4610E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130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2BC58-9DE9-4054-AD78-E31101BFAA60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23CDE-5794-418F-B6FF-992D4610E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447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2BC58-9DE9-4054-AD78-E31101BFAA60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23CDE-5794-418F-B6FF-992D4610E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735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2BC58-9DE9-4054-AD78-E31101BFAA60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23CDE-5794-418F-B6FF-992D4610E8A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7908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2BC58-9DE9-4054-AD78-E31101BFAA60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23CDE-5794-418F-B6FF-992D4610E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261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2BC58-9DE9-4054-AD78-E31101BFAA60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23CDE-5794-418F-B6FF-992D4610E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795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2BC58-9DE9-4054-AD78-E31101BFAA60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23CDE-5794-418F-B6FF-992D4610E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20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2BC58-9DE9-4054-AD78-E31101BFAA60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23CDE-5794-418F-B6FF-992D4610E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128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2BC58-9DE9-4054-AD78-E31101BFAA60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23CDE-5794-418F-B6FF-992D4610E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840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2BC58-9DE9-4054-AD78-E31101BFAA60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23CDE-5794-418F-B6FF-992D4610E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750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2BC58-9DE9-4054-AD78-E31101BFAA60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23CDE-5794-418F-B6FF-992D4610E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540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2BC58-9DE9-4054-AD78-E31101BFAA60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23CDE-5794-418F-B6FF-992D4610E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738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2BC58-9DE9-4054-AD78-E31101BFAA60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23CDE-5794-418F-B6FF-992D4610E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112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2BC58-9DE9-4054-AD78-E31101BFAA60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23CDE-5794-418F-B6FF-992D4610E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008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2BC58-9DE9-4054-AD78-E31101BFAA60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23CDE-5794-418F-B6FF-992D4610E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339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2BC58-9DE9-4054-AD78-E31101BFAA60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23CDE-5794-418F-B6FF-992D4610E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21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2BC58-9DE9-4054-AD78-E31101BFAA60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23CDE-5794-418F-B6FF-992D4610E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998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DE2BC58-9DE9-4054-AD78-E31101BFAA60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F1223CDE-5794-418F-B6FF-992D4610E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028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068253"/>
          </a:xfrm>
        </p:spPr>
        <p:txBody>
          <a:bodyPr/>
          <a:lstStyle/>
          <a:p>
            <a:r>
              <a:rPr lang="uk-UA" dirty="0" smtClean="0"/>
              <a:t>Мій рідний край : м. Шостка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81801" y="4698123"/>
            <a:ext cx="4940300" cy="1867783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Виконав:</a:t>
            </a:r>
            <a:endParaRPr lang="uk-UA" sz="2400" dirty="0" smtClean="0"/>
          </a:p>
          <a:p>
            <a:r>
              <a:rPr lang="uk-UA" sz="2400" dirty="0" smtClean="0"/>
              <a:t>ст. гр. </a:t>
            </a:r>
            <a:r>
              <a:rPr lang="uk-UA" sz="2400" dirty="0" smtClean="0"/>
              <a:t>А-13-21</a:t>
            </a:r>
          </a:p>
          <a:p>
            <a:r>
              <a:rPr lang="uk-UA" sz="2400" dirty="0" err="1" smtClean="0"/>
              <a:t>Терех</a:t>
            </a:r>
            <a:r>
              <a:rPr lang="uk-UA" sz="2400" dirty="0" smtClean="0"/>
              <a:t> </a:t>
            </a:r>
            <a:r>
              <a:rPr lang="uk-UA" sz="2400" dirty="0" smtClean="0"/>
              <a:t>Денис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2623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Історична довідка про м. Шостка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903" y="1732449"/>
            <a:ext cx="5715474" cy="4389601"/>
          </a:xfrm>
        </p:spPr>
        <p:txBody>
          <a:bodyPr>
            <a:normAutofit/>
          </a:bodyPr>
          <a:lstStyle/>
          <a:p>
            <a:pPr marL="36900" indent="0" algn="just">
              <a:buNone/>
            </a:pPr>
            <a:r>
              <a:rPr lang="ru-RU" sz="1600" dirty="0" smtClean="0">
                <a:effectLst/>
              </a:rPr>
              <a:t>	</a:t>
            </a:r>
            <a:r>
              <a:rPr lang="ru-RU" dirty="0" err="1" smtClean="0">
                <a:effectLst/>
              </a:rPr>
              <a:t>Місто</a:t>
            </a:r>
            <a:r>
              <a:rPr lang="ru-RU" dirty="0" smtClean="0">
                <a:effectLst/>
              </a:rPr>
              <a:t> </a:t>
            </a:r>
            <a:r>
              <a:rPr lang="ru-RU" dirty="0" err="1">
                <a:effectLst/>
              </a:rPr>
              <a:t>Шостка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Сумської</a:t>
            </a:r>
            <a:r>
              <a:rPr lang="ru-RU" dirty="0">
                <a:effectLst/>
              </a:rPr>
              <a:t> обл. </a:t>
            </a:r>
            <a:r>
              <a:rPr lang="ru-RU" dirty="0" err="1" smtClean="0">
                <a:effectLst/>
              </a:rPr>
              <a:t>розташоване</a:t>
            </a:r>
            <a:r>
              <a:rPr lang="ru-RU" dirty="0" smtClean="0">
                <a:effectLst/>
              </a:rPr>
              <a:t> у </a:t>
            </a:r>
            <a:r>
              <a:rPr lang="ru-RU" dirty="0" err="1">
                <a:effectLst/>
              </a:rPr>
              <a:t>басейні</a:t>
            </a:r>
            <a:r>
              <a:rPr lang="ru-RU" dirty="0">
                <a:effectLst/>
              </a:rPr>
              <a:t> </a:t>
            </a:r>
            <a:r>
              <a:rPr lang="ru-RU" dirty="0" err="1" smtClean="0">
                <a:effectLst/>
              </a:rPr>
              <a:t>річки</a:t>
            </a:r>
            <a:r>
              <a:rPr lang="ru-RU" dirty="0" smtClean="0">
                <a:effectLst/>
              </a:rPr>
              <a:t> Десна</a:t>
            </a:r>
            <a:r>
              <a:rPr lang="ru-RU" dirty="0">
                <a:effectLst/>
              </a:rPr>
              <a:t>. Свою </a:t>
            </a:r>
            <a:r>
              <a:rPr lang="ru-RU" dirty="0" err="1">
                <a:effectLst/>
              </a:rPr>
              <a:t>назву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воно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отримало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від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річки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Шостка</a:t>
            </a:r>
            <a:r>
              <a:rPr lang="ru-RU" dirty="0" smtClean="0">
                <a:effectLst/>
              </a:rPr>
              <a:t>. </a:t>
            </a:r>
          </a:p>
          <a:p>
            <a:pPr marL="36900" indent="0" algn="just">
              <a:buNone/>
            </a:pPr>
            <a:r>
              <a:rPr lang="ru-RU" dirty="0" smtClean="0">
                <a:effectLst/>
              </a:rPr>
              <a:t>	</a:t>
            </a:r>
            <a:r>
              <a:rPr lang="ru-RU" dirty="0" err="1" smtClean="0">
                <a:effectLst/>
              </a:rPr>
              <a:t>Історія</a:t>
            </a:r>
            <a:r>
              <a:rPr lang="ru-RU" dirty="0" smtClean="0">
                <a:effectLst/>
              </a:rPr>
              <a:t> </a:t>
            </a:r>
            <a:r>
              <a:rPr lang="ru-RU" dirty="0" err="1">
                <a:effectLst/>
              </a:rPr>
              <a:t>цього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населеного</a:t>
            </a:r>
            <a:r>
              <a:rPr lang="ru-RU" dirty="0">
                <a:effectLst/>
              </a:rPr>
              <a:t> пункту </a:t>
            </a:r>
            <a:r>
              <a:rPr lang="ru-RU" dirty="0" err="1">
                <a:effectLst/>
              </a:rPr>
              <a:t>безпосередньо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пов’язана</a:t>
            </a:r>
            <a:r>
              <a:rPr lang="ru-RU" dirty="0">
                <a:effectLst/>
              </a:rPr>
              <a:t> з </a:t>
            </a:r>
            <a:r>
              <a:rPr lang="ru-RU" dirty="0" err="1">
                <a:effectLst/>
              </a:rPr>
              <a:t>виготовленням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селітри</a:t>
            </a:r>
            <a:r>
              <a:rPr lang="ru-RU" dirty="0">
                <a:effectLst/>
              </a:rPr>
              <a:t> та пороху. </a:t>
            </a:r>
            <a:endParaRPr lang="ru-RU" dirty="0" smtClean="0">
              <a:effectLst/>
            </a:endParaRPr>
          </a:p>
          <a:p>
            <a:pPr marL="36900" indent="0" algn="just">
              <a:buNone/>
            </a:pPr>
            <a:r>
              <a:rPr lang="ru-RU" dirty="0" smtClean="0">
                <a:effectLst/>
              </a:rPr>
              <a:t>	Перший </a:t>
            </a:r>
            <a:r>
              <a:rPr lang="ru-RU" dirty="0" err="1">
                <a:effectLst/>
              </a:rPr>
              <a:t>пороховий</a:t>
            </a:r>
            <a:r>
              <a:rPr lang="ru-RU" dirty="0">
                <a:effectLst/>
              </a:rPr>
              <a:t> завод тут </a:t>
            </a:r>
            <a:r>
              <a:rPr lang="ru-RU" dirty="0" err="1">
                <a:effectLst/>
              </a:rPr>
              <a:t>працював</a:t>
            </a:r>
            <a:r>
              <a:rPr lang="ru-RU" dirty="0">
                <a:effectLst/>
              </a:rPr>
              <a:t> у 1739–1742 </a:t>
            </a:r>
            <a:r>
              <a:rPr lang="ru-RU" dirty="0" err="1">
                <a:effectLst/>
              </a:rPr>
              <a:t>рр</a:t>
            </a:r>
            <a:r>
              <a:rPr lang="ru-RU" dirty="0" smtClean="0">
                <a:effectLst/>
              </a:rPr>
              <a:t>. </a:t>
            </a:r>
          </a:p>
          <a:p>
            <a:pPr marL="36900" indent="0" algn="just">
              <a:buNone/>
            </a:pPr>
            <a:r>
              <a:rPr lang="ru-RU" dirty="0" smtClean="0">
                <a:effectLst/>
              </a:rPr>
              <a:t>	У </a:t>
            </a:r>
            <a:r>
              <a:rPr lang="ru-RU" dirty="0">
                <a:effectLst/>
              </a:rPr>
              <a:t>1924 р. </a:t>
            </a:r>
            <a:r>
              <a:rPr lang="ru-RU" dirty="0" err="1" smtClean="0">
                <a:effectLst/>
              </a:rPr>
              <a:t>Шостка</a:t>
            </a:r>
            <a:r>
              <a:rPr lang="ru-RU" dirty="0" smtClean="0">
                <a:effectLst/>
              </a:rPr>
              <a:t> </a:t>
            </a:r>
            <a:r>
              <a:rPr lang="ru-RU" dirty="0">
                <a:effectLst/>
              </a:rPr>
              <a:t>одержала статус </a:t>
            </a:r>
            <a:r>
              <a:rPr lang="ru-RU" dirty="0" err="1">
                <a:effectLst/>
              </a:rPr>
              <a:t>міста</a:t>
            </a:r>
            <a:r>
              <a:rPr lang="ru-RU" dirty="0" smtClean="0">
                <a:effectLst/>
              </a:rPr>
              <a:t>.</a:t>
            </a:r>
          </a:p>
          <a:p>
            <a:pPr marL="36900" indent="0" algn="just">
              <a:buNone/>
            </a:pPr>
            <a:r>
              <a:rPr lang="ru-RU" dirty="0" smtClean="0">
                <a:effectLst/>
              </a:rPr>
              <a:t>	У </a:t>
            </a:r>
            <a:r>
              <a:rPr lang="ru-RU" dirty="0">
                <a:effectLst/>
              </a:rPr>
              <a:t>1931 р. у </a:t>
            </a:r>
            <a:r>
              <a:rPr lang="ru-RU" dirty="0" err="1">
                <a:effectLst/>
              </a:rPr>
              <a:t>Шостці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завершилося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будівництво</a:t>
            </a:r>
            <a:r>
              <a:rPr lang="ru-RU" dirty="0">
                <a:effectLst/>
              </a:rPr>
              <a:t> фабрики </a:t>
            </a:r>
            <a:r>
              <a:rPr lang="ru-RU" dirty="0" err="1" smtClean="0">
                <a:effectLst/>
              </a:rPr>
              <a:t>кіноплівки</a:t>
            </a:r>
            <a:r>
              <a:rPr lang="ru-RU" dirty="0" smtClean="0">
                <a:effectLst/>
              </a:rPr>
              <a:t>.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9458952" y="3940276"/>
            <a:ext cx="2583822" cy="2181774"/>
            <a:chOff x="9382752" y="1580050"/>
            <a:chExt cx="2583822" cy="2181774"/>
          </a:xfrm>
        </p:grpSpPr>
        <p:pic>
          <p:nvPicPr>
            <p:cNvPr id="1026" name="Picture 2" descr="Історична довідка про Шостку | Меморіально-освітній комплекс «Родинна  пам&amp;#39;ять»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2752" y="1580050"/>
              <a:ext cx="2583822" cy="1796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9550713" y="3454047"/>
              <a:ext cx="2247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Пороховий завод</a:t>
              </a:r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uk-UA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Зірка»</a:t>
              </a:r>
              <a:endParaRPr lang="ru-RU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6454774" y="3940276"/>
            <a:ext cx="2674785" cy="2188874"/>
            <a:chOff x="6530974" y="1732449"/>
            <a:chExt cx="2674785" cy="2188874"/>
          </a:xfrm>
        </p:grpSpPr>
        <p:pic>
          <p:nvPicPr>
            <p:cNvPr id="1028" name="Picture 4" descr="Свема - сторінки історії - ІСТОРИЧНІ НАРИСИ &amp;lt;!--if()--&amp;gt;- &amp;lt;!--endif--&amp;gt; -  Новини - Шосткинський краєзнавчий музей - офіційна сторінка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0974" y="1732449"/>
              <a:ext cx="2674785" cy="1796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7004765" y="3606446"/>
              <a:ext cx="1727201" cy="314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Фабрика кіноплівки</a:t>
              </a:r>
              <a:endParaRPr lang="ru-RU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454772" y="1580050"/>
            <a:ext cx="2674785" cy="2097073"/>
            <a:chOff x="6454772" y="1580050"/>
            <a:chExt cx="2674785" cy="2097073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4772" y="1580050"/>
              <a:ext cx="2674785" cy="171186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291228" y="3369346"/>
              <a:ext cx="10018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р. Десна</a:t>
              </a:r>
              <a:endParaRPr lang="ru-RU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9458952" y="1580051"/>
            <a:ext cx="2579551" cy="2095266"/>
            <a:chOff x="9458952" y="1580051"/>
            <a:chExt cx="2579551" cy="2095266"/>
          </a:xfrm>
        </p:grpSpPr>
        <p:pic>
          <p:nvPicPr>
            <p:cNvPr id="1034" name="Picture 10" descr="Деревня Шостка, Тверская область | Пейзажи, Рисунки пейзажей, Живописные  пейзажи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" b="4697"/>
            <a:stretch/>
          </p:blipFill>
          <p:spPr bwMode="auto">
            <a:xfrm>
              <a:off x="9458952" y="1580051"/>
              <a:ext cx="2579551" cy="1711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0258865" y="3367540"/>
              <a:ext cx="979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  <a:r>
                <a:rPr lang="uk-UA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Шостка</a:t>
              </a:r>
              <a:endParaRPr lang="ru-RU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Управляющая кнопка: назад 20">
            <a:hlinkClick r:id="" action="ppaction://hlinkshowjump?jump=previousslide" highlightClick="1"/>
          </p:cNvPr>
          <p:cNvSpPr/>
          <p:nvPr/>
        </p:nvSpPr>
        <p:spPr>
          <a:xfrm>
            <a:off x="10942086" y="6426200"/>
            <a:ext cx="406400" cy="431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домой 21">
            <a:hlinkClick r:id="" action="ppaction://hlinkshowjump?jump=firstslide" highlightClick="1"/>
          </p:cNvPr>
          <p:cNvSpPr/>
          <p:nvPr/>
        </p:nvSpPr>
        <p:spPr>
          <a:xfrm>
            <a:off x="11338443" y="6426200"/>
            <a:ext cx="406400" cy="431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далее 22">
            <a:hlinkClick r:id="" action="ppaction://hlinkshowjump?jump=nextslide" highlightClick="1"/>
          </p:cNvPr>
          <p:cNvSpPr/>
          <p:nvPr/>
        </p:nvSpPr>
        <p:spPr>
          <a:xfrm>
            <a:off x="11744843" y="6426200"/>
            <a:ext cx="447157" cy="4318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69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903" y="867103"/>
            <a:ext cx="5817476" cy="5559097"/>
          </a:xfrm>
        </p:spPr>
        <p:txBody>
          <a:bodyPr>
            <a:noAutofit/>
          </a:bodyPr>
          <a:lstStyle/>
          <a:p>
            <a:pPr marL="36900" indent="0" algn="just">
              <a:buNone/>
            </a:pPr>
            <a:r>
              <a:rPr lang="uk-UA" sz="2400" dirty="0" smtClean="0">
                <a:effectLst/>
                <a:cs typeface="Times New Roman" panose="02020603050405020304" pitchFamily="18" charset="0"/>
              </a:rPr>
              <a:t>	Назва міста має багато походжень, але не одне з них не є достовірним. Найбільш </a:t>
            </a:r>
            <a:r>
              <a:rPr lang="uk-UA" sz="2400" dirty="0" err="1" smtClean="0">
                <a:effectLst/>
                <a:cs typeface="Times New Roman" panose="02020603050405020304" pitchFamily="18" charset="0"/>
              </a:rPr>
              <a:t>полпулярне</a:t>
            </a:r>
            <a:r>
              <a:rPr lang="uk-UA" sz="2400" dirty="0" smtClean="0">
                <a:effectLst/>
                <a:cs typeface="Times New Roman" panose="02020603050405020304" pitchFamily="18" charset="0"/>
              </a:rPr>
              <a:t> походження належить і</a:t>
            </a:r>
            <a:r>
              <a:rPr lang="ru-RU" sz="2400" dirty="0" err="1" smtClean="0">
                <a:effectLst/>
                <a:cs typeface="Times New Roman" panose="02020603050405020304" pitchFamily="18" charset="0"/>
              </a:rPr>
              <a:t>сторику</a:t>
            </a:r>
            <a:r>
              <a:rPr lang="ru-RU" sz="2400" dirty="0" smtClean="0">
                <a:effectLst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cs typeface="Times New Roman" panose="02020603050405020304" pitchFamily="18" charset="0"/>
              </a:rPr>
              <a:t>С. І. </a:t>
            </a:r>
            <a:r>
              <a:rPr lang="ru-RU" sz="2400" dirty="0" err="1" smtClean="0">
                <a:effectLst/>
                <a:cs typeface="Times New Roman" panose="02020603050405020304" pitchFamily="18" charset="0"/>
              </a:rPr>
              <a:t>Гриві</a:t>
            </a:r>
            <a:r>
              <a:rPr lang="ru-RU" sz="2400" dirty="0" smtClean="0">
                <a:effectLst/>
                <a:cs typeface="Times New Roman" panose="02020603050405020304" pitchFamily="18" charset="0"/>
              </a:rPr>
              <a:t> про </a:t>
            </a:r>
            <a:r>
              <a:rPr lang="ru-RU" sz="2400" dirty="0">
                <a:effectLst/>
                <a:cs typeface="Times New Roman" panose="02020603050405020304" pitchFamily="18" charset="0"/>
              </a:rPr>
              <a:t>те, </a:t>
            </a:r>
            <a:r>
              <a:rPr lang="ru-RU" sz="2400" dirty="0" err="1">
                <a:effectLst/>
                <a:cs typeface="Times New Roman" panose="02020603050405020304" pitchFamily="18" charset="0"/>
              </a:rPr>
              <a:t>що</a:t>
            </a:r>
            <a:r>
              <a:rPr lang="ru-RU" sz="2400" dirty="0">
                <a:effectLst/>
                <a:cs typeface="Times New Roman" panose="02020603050405020304" pitchFamily="18" charset="0"/>
              </a:rPr>
              <a:t> колись по </a:t>
            </a:r>
            <a:r>
              <a:rPr lang="ru-RU" sz="2400" dirty="0" err="1">
                <a:effectLst/>
                <a:cs typeface="Times New Roman" panose="02020603050405020304" pitchFamily="18" charset="0"/>
              </a:rPr>
              <a:t>обох</a:t>
            </a:r>
            <a:r>
              <a:rPr lang="ru-RU" sz="2400" dirty="0">
                <a:effectLst/>
                <a:cs typeface="Times New Roman" panose="02020603050405020304" pitchFamily="18" charset="0"/>
              </a:rPr>
              <a:t> сторонах </a:t>
            </a:r>
            <a:r>
              <a:rPr lang="ru-RU" sz="2400" dirty="0" err="1">
                <a:effectLst/>
                <a:cs typeface="Times New Roman" panose="02020603050405020304" pitchFamily="18" charset="0"/>
              </a:rPr>
              <a:t>річки</a:t>
            </a:r>
            <a:r>
              <a:rPr lang="ru-RU" sz="2400" dirty="0">
                <a:effectLst/>
                <a:cs typeface="Times New Roman" panose="02020603050405020304" pitchFamily="18" charset="0"/>
              </a:rPr>
              <a:t> росло </a:t>
            </a:r>
            <a:r>
              <a:rPr lang="ru-RU" sz="2400" dirty="0" err="1">
                <a:effectLst/>
                <a:cs typeface="Times New Roman" panose="02020603050405020304" pitchFamily="18" charset="0"/>
              </a:rPr>
              <a:t>безліч</a:t>
            </a:r>
            <a:r>
              <a:rPr lang="ru-RU" sz="2400" dirty="0">
                <a:effectLst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cs typeface="Times New Roman" panose="02020603050405020304" pitchFamily="18" charset="0"/>
              </a:rPr>
              <a:t>конвалій</a:t>
            </a:r>
            <a:r>
              <a:rPr lang="ru-RU" sz="2400" dirty="0">
                <a:effectLst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effectLst/>
                <a:cs typeface="Times New Roman" panose="02020603050405020304" pitchFamily="18" charset="0"/>
              </a:rPr>
              <a:t>що</a:t>
            </a:r>
            <a:r>
              <a:rPr lang="ru-RU" sz="2400" dirty="0">
                <a:effectLst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cs typeface="Times New Roman" panose="02020603050405020304" pitchFamily="18" charset="0"/>
              </a:rPr>
              <a:t>називалися</a:t>
            </a:r>
            <a:r>
              <a:rPr lang="ru-RU" sz="2400" dirty="0">
                <a:effectLst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effectLst/>
                <a:cs typeface="Times New Roman" panose="02020603050405020304" pitchFamily="18" charset="0"/>
              </a:rPr>
              <a:t>народі</a:t>
            </a:r>
            <a:r>
              <a:rPr lang="ru-RU" sz="2400" dirty="0">
                <a:effectLst/>
                <a:cs typeface="Times New Roman" panose="02020603050405020304" pitchFamily="18" charset="0"/>
              </a:rPr>
              <a:t> «шестка». </a:t>
            </a:r>
            <a:r>
              <a:rPr lang="ru-RU" sz="2400" dirty="0" err="1">
                <a:effectLst/>
                <a:cs typeface="Times New Roman" panose="02020603050405020304" pitchFamily="18" charset="0"/>
              </a:rPr>
              <a:t>Саме</a:t>
            </a:r>
            <a:r>
              <a:rPr lang="ru-RU" sz="2400" dirty="0">
                <a:effectLst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cs typeface="Times New Roman" panose="02020603050405020304" pitchFamily="18" charset="0"/>
              </a:rPr>
              <a:t>ця</a:t>
            </a:r>
            <a:r>
              <a:rPr lang="ru-RU" sz="2400" dirty="0">
                <a:effectLst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cs typeface="Times New Roman" panose="02020603050405020304" pitchFamily="18" charset="0"/>
              </a:rPr>
              <a:t>назва</a:t>
            </a:r>
            <a:r>
              <a:rPr lang="ru-RU" sz="2400" dirty="0">
                <a:effectLst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cs typeface="Times New Roman" panose="02020603050405020304" pitchFamily="18" charset="0"/>
              </a:rPr>
              <a:t>ніжної</a:t>
            </a:r>
            <a:r>
              <a:rPr lang="ru-RU" sz="2400" dirty="0">
                <a:effectLst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cs typeface="Times New Roman" panose="02020603050405020304" pitchFamily="18" charset="0"/>
              </a:rPr>
              <a:t>квітки</a:t>
            </a:r>
            <a:r>
              <a:rPr lang="ru-RU" sz="2400" dirty="0">
                <a:effectLst/>
                <a:cs typeface="Times New Roman" panose="02020603050405020304" pitchFamily="18" charset="0"/>
              </a:rPr>
              <a:t> дала </a:t>
            </a:r>
            <a:r>
              <a:rPr lang="ru-RU" sz="2400" dirty="0" err="1">
                <a:effectLst/>
                <a:cs typeface="Times New Roman" panose="02020603050405020304" pitchFamily="18" charset="0"/>
              </a:rPr>
              <a:t>назву</a:t>
            </a:r>
            <a:r>
              <a:rPr lang="ru-RU" sz="2400" dirty="0">
                <a:effectLst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cs typeface="Times New Roman" panose="02020603050405020304" pitchFamily="18" charset="0"/>
              </a:rPr>
              <a:t>річці</a:t>
            </a:r>
            <a:r>
              <a:rPr lang="ru-RU" sz="2400" dirty="0">
                <a:effectLst/>
                <a:cs typeface="Times New Roman" panose="02020603050405020304" pitchFamily="18" charset="0"/>
              </a:rPr>
              <a:t>, а </a:t>
            </a:r>
            <a:r>
              <a:rPr lang="ru-RU" sz="2400" dirty="0" err="1">
                <a:effectLst/>
                <a:cs typeface="Times New Roman" panose="02020603050405020304" pitchFamily="18" charset="0"/>
              </a:rPr>
              <a:t>річка</a:t>
            </a:r>
            <a:r>
              <a:rPr lang="ru-RU" sz="2400" dirty="0">
                <a:effectLst/>
                <a:cs typeface="Times New Roman" panose="02020603050405020304" pitchFamily="18" charset="0"/>
              </a:rPr>
              <a:t> — </a:t>
            </a:r>
            <a:r>
              <a:rPr lang="ru-RU" sz="2400" dirty="0" err="1">
                <a:effectLst/>
                <a:cs typeface="Times New Roman" panose="02020603050405020304" pitchFamily="18" charset="0"/>
              </a:rPr>
              <a:t>місту</a:t>
            </a:r>
            <a:r>
              <a:rPr lang="ru-RU" sz="2400" dirty="0" smtClean="0">
                <a:effectLst/>
                <a:cs typeface="Times New Roman" panose="02020603050405020304" pitchFamily="18" charset="0"/>
              </a:rPr>
              <a:t>.</a:t>
            </a:r>
          </a:p>
          <a:p>
            <a:pPr marL="36900" indent="0" algn="just">
              <a:buNone/>
            </a:pPr>
            <a:r>
              <a:rPr lang="uk-UA" sz="2400" dirty="0" smtClean="0">
                <a:cs typeface="Times New Roman" panose="02020603050405020304" pitchFamily="18" charset="0"/>
              </a:rPr>
              <a:t>	Станом </a:t>
            </a:r>
            <a:r>
              <a:rPr lang="uk-UA" sz="2400" dirty="0">
                <a:cs typeface="Times New Roman" panose="02020603050405020304" pitchFamily="18" charset="0"/>
              </a:rPr>
              <a:t>на 2020 рік </a:t>
            </a:r>
            <a:r>
              <a:rPr lang="uk-UA" sz="2400" dirty="0" smtClean="0">
                <a:cs typeface="Times New Roman" panose="02020603050405020304" pitchFamily="18" charset="0"/>
              </a:rPr>
              <a:t>у </a:t>
            </a:r>
            <a:r>
              <a:rPr lang="uk-UA" sz="2400" dirty="0">
                <a:cs typeface="Times New Roman" panose="02020603050405020304" pitchFamily="18" charset="0"/>
              </a:rPr>
              <a:t>місті </a:t>
            </a:r>
            <a:r>
              <a:rPr lang="uk-UA" sz="2400" dirty="0" smtClean="0">
                <a:cs typeface="Times New Roman" panose="02020603050405020304" pitchFamily="18" charset="0"/>
              </a:rPr>
              <a:t>проживає </a:t>
            </a:r>
            <a:r>
              <a:rPr lang="uk-UA" sz="2400" dirty="0">
                <a:cs typeface="Times New Roman" panose="02020603050405020304" pitchFamily="18" charset="0"/>
              </a:rPr>
              <a:t>близько 74125 тисяч </a:t>
            </a:r>
            <a:r>
              <a:rPr lang="uk-UA" sz="2400" dirty="0" smtClean="0">
                <a:cs typeface="Times New Roman" panose="02020603050405020304" pitchFamily="18" charset="0"/>
              </a:rPr>
              <a:t>осіб.</a:t>
            </a:r>
            <a:endParaRPr lang="uk-UA" sz="2400" dirty="0">
              <a:cs typeface="Times New Roman" panose="02020603050405020304" pitchFamily="18" charset="0"/>
            </a:endParaRPr>
          </a:p>
          <a:p>
            <a:pPr marL="36900" indent="0" algn="just">
              <a:buNone/>
            </a:pPr>
            <a:r>
              <a:rPr lang="uk-UA" sz="2400" dirty="0"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cs typeface="Times New Roman" panose="02020603050405020304" pitchFamily="18" charset="0"/>
              </a:rPr>
              <a:t>	Площа </a:t>
            </a:r>
            <a:r>
              <a:rPr lang="uk-UA" sz="2400" dirty="0">
                <a:cs typeface="Times New Roman" panose="02020603050405020304" pitchFamily="18" charset="0"/>
              </a:rPr>
              <a:t>міста становить 43,69 </a:t>
            </a:r>
            <a:r>
              <a:rPr lang="ru-RU" sz="2400" dirty="0">
                <a:effectLst/>
                <a:cs typeface="Times New Roman" panose="02020603050405020304" pitchFamily="18" charset="0"/>
              </a:rPr>
              <a:t>км².</a:t>
            </a:r>
          </a:p>
          <a:p>
            <a:pPr marL="36900" indent="0" algn="just">
              <a:buNone/>
            </a:pPr>
            <a:endParaRPr lang="ru-RU" sz="2400" dirty="0"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397756" y="1732449"/>
            <a:ext cx="4869801" cy="4058751"/>
            <a:chOff x="6397756" y="1732449"/>
            <a:chExt cx="4869801" cy="4058751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7756" y="1732449"/>
              <a:ext cx="4869801" cy="365235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8128000" y="5421868"/>
              <a:ext cx="2616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 smtClean="0"/>
                <a:t>Нічна Шостка</a:t>
              </a:r>
              <a:endParaRPr lang="ru-RU" dirty="0"/>
            </a:p>
          </p:txBody>
        </p:sp>
      </p:grp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10932043" y="6426200"/>
            <a:ext cx="406400" cy="431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омой 10">
            <a:hlinkClick r:id="" action="ppaction://hlinkshowjump?jump=firstslide" highlightClick="1"/>
          </p:cNvPr>
          <p:cNvSpPr/>
          <p:nvPr/>
        </p:nvSpPr>
        <p:spPr>
          <a:xfrm>
            <a:off x="11338443" y="6426200"/>
            <a:ext cx="406400" cy="431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11744843" y="6426200"/>
            <a:ext cx="447157" cy="4318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72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Видатні особистості в місті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1385179"/>
              </p:ext>
            </p:extLst>
          </p:nvPr>
        </p:nvGraphicFramePr>
        <p:xfrm>
          <a:off x="914400" y="1731963"/>
          <a:ext cx="10353675" cy="4059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10932043" y="6426200"/>
            <a:ext cx="406400" cy="431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11744843" y="6426200"/>
            <a:ext cx="447157" cy="4318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омой 9">
            <a:hlinkClick r:id="" action="ppaction://hlinkshowjump?jump=firstslide" highlightClick="1"/>
          </p:cNvPr>
          <p:cNvSpPr/>
          <p:nvPr/>
        </p:nvSpPr>
        <p:spPr>
          <a:xfrm>
            <a:off x="11338443" y="6426200"/>
            <a:ext cx="406400" cy="431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62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Іван </a:t>
            </a:r>
            <a:r>
              <a:rPr lang="uk-UA" dirty="0" err="1" smtClean="0"/>
              <a:t>Кожедуб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289" y="2367449"/>
            <a:ext cx="4431433" cy="4350851"/>
          </a:xfrm>
        </p:spPr>
        <p:txBody>
          <a:bodyPr>
            <a:normAutofit/>
          </a:bodyPr>
          <a:lstStyle/>
          <a:p>
            <a:pPr marL="36900" indent="0" algn="just">
              <a:buNone/>
            </a:pP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Народився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червня</a:t>
            </a:r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1920 року в </a:t>
            </a:r>
            <a:r>
              <a:rPr lang="ru-RU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селі</a:t>
            </a:r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Ображіївка</a:t>
            </a:r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У 1934 </a:t>
            </a:r>
            <a:r>
              <a:rPr lang="ru-RU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І.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Кожедуб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закінчив</a:t>
            </a:r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школу і вступив до </a:t>
            </a:r>
            <a:r>
              <a:rPr lang="ru-RU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хіміко-технологічного</a:t>
            </a:r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технікуму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ru-RU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Шостка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початку 1940 року  вступив на службу до лав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Червоної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Армії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восени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того ж року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закінчив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Чугуївську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військову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авіаційну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школу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льотчиків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6900" indent="0" algn="just">
              <a:buNone/>
            </a:pP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У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березні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1943 року в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складі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дивізії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вилетів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Воронезький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фронт.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здійснив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330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бойових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вильотів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 120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повітряних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боях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збив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62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літаки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противника.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Останній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бій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Другої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світової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провів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квітня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1945 року в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небі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над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Берліном</a:t>
            </a:r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Іван</a:t>
            </a:r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Кожедуб</a:t>
            </a:r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жодного</a:t>
            </a:r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разу не </a:t>
            </a:r>
            <a:r>
              <a:rPr lang="ru-RU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збитий</a:t>
            </a:r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900" indent="0" algn="just">
              <a:buNone/>
            </a:pP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	І.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Кожедуб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нагороджений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трьома</a:t>
            </a:r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медалями «Золота </a:t>
            </a:r>
            <a:r>
              <a:rPr lang="ru-RU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Зірка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dirty="0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10932355" y="6426200"/>
            <a:ext cx="406400" cy="431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11338443" y="6426200"/>
            <a:ext cx="406400" cy="431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11744843" y="6426200"/>
            <a:ext cx="447157" cy="4318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95" y="292099"/>
            <a:ext cx="3060000" cy="20399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Группа 10"/>
          <p:cNvGrpSpPr/>
          <p:nvPr/>
        </p:nvGrpSpPr>
        <p:grpSpPr>
          <a:xfrm>
            <a:off x="5037831" y="1739994"/>
            <a:ext cx="3280669" cy="3043559"/>
            <a:chOff x="5037831" y="1739994"/>
            <a:chExt cx="3280669" cy="3043559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7831" y="1739994"/>
              <a:ext cx="3280669" cy="25758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5664200" y="4475776"/>
              <a:ext cx="2247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Музей </a:t>
              </a:r>
              <a:r>
                <a:rPr lang="uk-UA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І.Кожедуба</a:t>
              </a:r>
              <a:endParaRPr lang="ru-RU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8518609" y="1739994"/>
            <a:ext cx="3334207" cy="3026618"/>
            <a:chOff x="8518609" y="1739994"/>
            <a:chExt cx="3334207" cy="3026618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8609" y="1739994"/>
              <a:ext cx="3334207" cy="25758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2" name="TextBox 11"/>
            <p:cNvSpPr txBox="1"/>
            <p:nvPr/>
          </p:nvSpPr>
          <p:spPr>
            <a:xfrm>
              <a:off x="9437511" y="4458835"/>
              <a:ext cx="22577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Літак </a:t>
              </a:r>
              <a:r>
                <a:rPr lang="uk-UA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І.Кожедуба</a:t>
              </a:r>
              <a:endParaRPr lang="ru-RU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32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Іван </a:t>
            </a:r>
            <a:r>
              <a:rPr lang="uk-UA" dirty="0" err="1" smtClean="0"/>
              <a:t>Редкач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7457" y="1732449"/>
            <a:ext cx="6761843" cy="4693751"/>
          </a:xfrm>
        </p:spPr>
        <p:txBody>
          <a:bodyPr>
            <a:normAutofit/>
          </a:bodyPr>
          <a:lstStyle/>
          <a:p>
            <a:pPr marL="3690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Народився</a:t>
            </a:r>
            <a: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Шостці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1986 року. У 12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вступив до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Броварського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спортивного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інтернату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Києвом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виховувалися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чемпіони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Кличко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690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У 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23 роки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переїхав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 США.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Надійшло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запрошення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Лос-Анджелеса. Там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опановував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ази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професійного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боксу,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набирався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досвіду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спарингував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серйозними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бійцями</a:t>
            </a:r>
            <a: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90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За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підсумками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2014 року </a:t>
            </a:r>
            <a:r>
              <a:rPr lang="ru-RU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Редкача</a:t>
            </a:r>
            <a: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визнали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одним </a:t>
            </a:r>
            <a:r>
              <a:rPr lang="ru-RU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кращих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проєктів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року. За свою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кар'єру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провів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300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поєдинків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1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червня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2019 року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провів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перший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бій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напівсередній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вазі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здобув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значущу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перемогу в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кар'єрі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над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ексчемпіоном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вагових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категоріях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американцем Девоном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Александером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10932043" y="6426200"/>
            <a:ext cx="406400" cy="431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11338443" y="6426200"/>
            <a:ext cx="406400" cy="431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11744843" y="6426200"/>
            <a:ext cx="447157" cy="4318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7309876" y="1732449"/>
            <a:ext cx="4178865" cy="3266876"/>
            <a:chOff x="7309876" y="1732449"/>
            <a:chExt cx="4178865" cy="3266876"/>
          </a:xfrm>
        </p:grpSpPr>
        <p:pic>
          <p:nvPicPr>
            <p:cNvPr id="3074" name="Picture 2" descr="Боксер Иван Редкач о бое с : Мне есть чем его удивить! Он такой же человек,  как и я - Новости на KP.U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9876" y="1732449"/>
              <a:ext cx="4178865" cy="280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356601" y="4691548"/>
              <a:ext cx="24129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І. </a:t>
              </a:r>
              <a:r>
                <a:rPr lang="uk-UA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Редкач</a:t>
              </a:r>
              <a:r>
                <a:rPr lang="uk-UA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(праворуч)</a:t>
              </a:r>
              <a:endParaRPr lang="ru-RU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638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Олексій </a:t>
            </a:r>
            <a:r>
              <a:rPr lang="uk-UA" dirty="0" err="1" smtClean="0"/>
              <a:t>Красовський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6240" y="1732449"/>
            <a:ext cx="5684519" cy="4693751"/>
          </a:xfrm>
        </p:spPr>
        <p:txBody>
          <a:bodyPr>
            <a:normAutofit fontScale="92500"/>
          </a:bodyPr>
          <a:lstStyle/>
          <a:p>
            <a:pPr marL="3690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Народився</a:t>
            </a: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березня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1994 року у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Шостці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лижник</a:t>
            </a: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член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збірної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зимових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Олімпійських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іграх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2014 року. </a:t>
            </a:r>
            <a:endParaRPr lang="ru-RU" sz="2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90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чемпіонаті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Чехії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2013 року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юніорів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Красовський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брав участь </a:t>
            </a: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спринті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конькових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перегонах,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дуатлоні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гонці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різними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стилями),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посівши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47-е, 34-е і 32-е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місця</a:t>
            </a: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90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естафеті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передав гонку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п'ятим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але в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підсумку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збірна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показала 14-й результат. </a:t>
            </a: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зимовій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Олімпіаді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2014 року в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спринті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вільним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стилем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посів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69-е </a:t>
            </a:r>
            <a:r>
              <a:rPr lang="ru-RU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10928496" y="6426200"/>
            <a:ext cx="406400" cy="431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11336078" y="6426200"/>
            <a:ext cx="406400" cy="431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11744843" y="6426200"/>
            <a:ext cx="447157" cy="4318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6753733" y="1892591"/>
            <a:ext cx="4856724" cy="3738466"/>
            <a:chOff x="6410833" y="1732449"/>
            <a:chExt cx="4856724" cy="3738466"/>
          </a:xfrm>
        </p:grpSpPr>
        <p:pic>
          <p:nvPicPr>
            <p:cNvPr id="4098" name="Picture 2" descr="https://shostkanews.city/upload/article/o_1dtlnf32a1h181k051hcm15u31het5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0833" y="1732449"/>
              <a:ext cx="4856724" cy="327829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789478" y="5163138"/>
              <a:ext cx="4203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Зимові Олімпійські ігри в </a:t>
              </a:r>
              <a:r>
                <a:rPr lang="uk-UA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Пхенчхан</a:t>
              </a:r>
              <a:r>
                <a:rPr lang="uk-UA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у 2018 році</a:t>
              </a:r>
              <a:endParaRPr lang="ru-RU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138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1818" y="640080"/>
            <a:ext cx="10353762" cy="1508761"/>
          </a:xfrm>
        </p:spPr>
        <p:txBody>
          <a:bodyPr>
            <a:normAutofit/>
          </a:bodyPr>
          <a:lstStyle/>
          <a:p>
            <a:pPr marL="36900" indent="0" algn="just">
              <a:buNone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моєму місті є дуже багато музеїв, розважальних закладів, підприємств, кінотеатрів. Тому будемо ради вітати Вас у нашому місті Шостка!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10932043" y="6426200"/>
            <a:ext cx="406400" cy="431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11338443" y="6426200"/>
            <a:ext cx="406400" cy="431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11744843" y="6426200"/>
            <a:ext cx="447157" cy="4318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520700" y="2628400"/>
            <a:ext cx="3575361" cy="3051123"/>
            <a:chOff x="495300" y="2564900"/>
            <a:chExt cx="3575361" cy="305112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5300" y="2564900"/>
              <a:ext cx="3575361" cy="255582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28527" y="5308246"/>
              <a:ext cx="29089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Шосткинський</a:t>
              </a:r>
              <a:r>
                <a:rPr lang="uk-UA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Краєзнавчий музей</a:t>
              </a:r>
              <a:endParaRPr lang="ru-RU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489156" y="2628400"/>
            <a:ext cx="3397781" cy="3051122"/>
            <a:chOff x="4489156" y="2628400"/>
            <a:chExt cx="3397781" cy="3051122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9156" y="2628400"/>
              <a:ext cx="3397781" cy="255582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006945" y="5371745"/>
              <a:ext cx="23622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Колесо Огляду в м. Шостка</a:t>
              </a:r>
              <a:endParaRPr lang="ru-RU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8280032" y="2628400"/>
            <a:ext cx="3796948" cy="3051122"/>
            <a:chOff x="8280032" y="2628400"/>
            <a:chExt cx="3796948" cy="3051122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80032" y="2628400"/>
              <a:ext cx="3796948" cy="255582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306445" y="5371745"/>
              <a:ext cx="24383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Підприємство «</a:t>
              </a:r>
              <a:r>
                <a:rPr lang="uk-UA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Фармак</a:t>
              </a:r>
              <a:r>
                <a:rPr lang="uk-UA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»</a:t>
              </a:r>
              <a:endParaRPr lang="ru-RU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2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рифель">
  <a:themeElements>
    <a:clrScheme name="Грифель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Грифель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ифель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TM04033929[[fn=Сланец]]</Template>
  <TotalTime>399</TotalTime>
  <Words>85</Words>
  <Application>Microsoft Office PowerPoint</Application>
  <PresentationFormat>Широкоэкранный</PresentationFormat>
  <Paragraphs>43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Calisto MT</vt:lpstr>
      <vt:lpstr>Times New Roman</vt:lpstr>
      <vt:lpstr>Trebuchet MS</vt:lpstr>
      <vt:lpstr>Wingdings 2</vt:lpstr>
      <vt:lpstr>Грифель</vt:lpstr>
      <vt:lpstr>Мій рідний край : м. Шостка</vt:lpstr>
      <vt:lpstr>Історична довідка про м. Шостка</vt:lpstr>
      <vt:lpstr>Презентация PowerPoint</vt:lpstr>
      <vt:lpstr>Видатні особистості в місті</vt:lpstr>
      <vt:lpstr>Іван Кожедуб</vt:lpstr>
      <vt:lpstr>Іван Редкач</vt:lpstr>
      <vt:lpstr>Олексій Красовський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Мій рідний край : Шостка</dc:title>
  <dc:creator>admin</dc:creator>
  <cp:lastModifiedBy>Пользователь Windows</cp:lastModifiedBy>
  <cp:revision>27</cp:revision>
  <dcterms:created xsi:type="dcterms:W3CDTF">2021-09-20T12:20:37Z</dcterms:created>
  <dcterms:modified xsi:type="dcterms:W3CDTF">2021-10-24T09:37:59Z</dcterms:modified>
</cp:coreProperties>
</file>