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1" r:id="rId3"/>
    <p:sldId id="260" r:id="rId4"/>
    <p:sldId id="262" r:id="rId5"/>
    <p:sldId id="263" r:id="rId6"/>
    <p:sldId id="264" r:id="rId7"/>
    <p:sldId id="265" r:id="rId8"/>
    <p:sldId id="266" r:id="rId9"/>
    <p:sldId id="267" r:id="rId10"/>
    <p:sldId id="268" r:id="rId11"/>
    <p:sldId id="25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836712"/>
            <a:ext cx="8517632" cy="3370386"/>
          </a:xfrm>
        </p:spPr>
        <p:txBody>
          <a:bodyPr>
            <a:normAutofit/>
          </a:bodyPr>
          <a:lstStyle/>
          <a:p>
            <a:r>
              <a:rPr lang="uk-UA" sz="4800" dirty="0" smtClean="0"/>
              <a:t>Видатні науковці ХАДІ-ХНАДУ</a:t>
            </a:r>
            <a:endParaRPr lang="ru-RU" sz="4800" dirty="0"/>
          </a:p>
        </p:txBody>
      </p:sp>
      <p:sp>
        <p:nvSpPr>
          <p:cNvPr id="3" name="Содержимое 2"/>
          <p:cNvSpPr>
            <a:spLocks noGrp="1"/>
          </p:cNvSpPr>
          <p:nvPr>
            <p:ph idx="1"/>
          </p:nvPr>
        </p:nvSpPr>
        <p:spPr>
          <a:xfrm>
            <a:off x="4788024" y="3861048"/>
            <a:ext cx="3384376" cy="2841179"/>
          </a:xfrm>
        </p:spPr>
        <p:txBody>
          <a:bodyPr>
            <a:normAutofit/>
          </a:bodyPr>
          <a:lstStyle/>
          <a:p>
            <a:pPr>
              <a:buNone/>
            </a:pPr>
            <a:r>
              <a:rPr lang="uk-UA" sz="2800" dirty="0" smtClean="0"/>
              <a:t>Підготувала: </a:t>
            </a:r>
          </a:p>
          <a:p>
            <a:pPr>
              <a:buNone/>
            </a:pPr>
            <a:r>
              <a:rPr lang="uk-UA" sz="2800" dirty="0" smtClean="0"/>
              <a:t>доцент кафедри</a:t>
            </a:r>
          </a:p>
          <a:p>
            <a:pPr>
              <a:buNone/>
            </a:pPr>
            <a:r>
              <a:rPr lang="uk-UA" sz="2800" dirty="0" smtClean="0"/>
              <a:t>у</a:t>
            </a:r>
            <a:r>
              <a:rPr lang="uk-UA" sz="2800" dirty="0" smtClean="0"/>
              <a:t>країнознавства</a:t>
            </a:r>
          </a:p>
          <a:p>
            <a:pPr>
              <a:buNone/>
            </a:pPr>
            <a:r>
              <a:rPr lang="uk-UA" sz="2800" dirty="0" err="1" smtClean="0"/>
              <a:t>Бугаєвська</a:t>
            </a:r>
            <a:r>
              <a:rPr lang="uk-UA" sz="2800" dirty="0" smtClean="0"/>
              <a:t> Ю.В.</a:t>
            </a: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Андрій Борисович </a:t>
            </a:r>
            <a:r>
              <a:rPr lang="uk-UA" b="1" dirty="0" err="1" smtClean="0"/>
              <a:t>Гредескул</a:t>
            </a:r>
            <a:r>
              <a:rPr lang="ru-RU" dirty="0" smtClean="0"/>
              <a:t/>
            </a:r>
            <a:br>
              <a:rPr lang="ru-RU" dirty="0" smtClean="0"/>
            </a:br>
            <a:r>
              <a:rPr lang="uk-UA" b="1" dirty="0" smtClean="0"/>
              <a:t>(1917 – 2008) </a:t>
            </a:r>
            <a:r>
              <a:rPr lang="ru-RU" dirty="0" smtClean="0"/>
              <a:t/>
            </a:r>
            <a:br>
              <a:rPr lang="ru-RU" dirty="0" smtClean="0"/>
            </a:br>
            <a:endParaRPr lang="ru-RU" dirty="0"/>
          </a:p>
        </p:txBody>
      </p:sp>
      <p:sp>
        <p:nvSpPr>
          <p:cNvPr id="3" name="Содержимое 2"/>
          <p:cNvSpPr>
            <a:spLocks noGrp="1"/>
          </p:cNvSpPr>
          <p:nvPr>
            <p:ph idx="1"/>
          </p:nvPr>
        </p:nvSpPr>
        <p:spPr>
          <a:xfrm>
            <a:off x="179512" y="2492896"/>
            <a:ext cx="8784976" cy="4176464"/>
          </a:xfrm>
        </p:spPr>
        <p:txBody>
          <a:bodyPr>
            <a:normAutofit/>
          </a:bodyPr>
          <a:lstStyle/>
          <a:p>
            <a:pPr marL="0" indent="432000" algn="just">
              <a:buNone/>
            </a:pPr>
            <a:r>
              <a:rPr lang="uk-UA" sz="2400" dirty="0" smtClean="0"/>
              <a:t>1956 року кандидат технічних наук, доцент А.Б. </a:t>
            </a:r>
            <a:r>
              <a:rPr lang="uk-UA" sz="2400" dirty="0" err="1" smtClean="0"/>
              <a:t>Гредескул</a:t>
            </a:r>
            <a:r>
              <a:rPr lang="uk-UA" sz="2400" dirty="0" smtClean="0"/>
              <a:t> очолив кафедру "Автомобілі й двигуни", і до 1986 року беззмінно керував нею. 1949 року його призначили заступником декана автомобільного й механічного факультету. 1966 року був затверджений в ученому званні професора. З 1973 року лабораторія швидкісних автомобілів від кафедри експлуатації автотранспорту була передана кафедрі автомобілів. 1986 року наукову школу професора «Динаміка гальмування і гальмівні системи автотранспортних засобів» очолив його учень професор А.М. </a:t>
            </a:r>
            <a:r>
              <a:rPr lang="uk-UA" sz="2400" dirty="0" err="1" smtClean="0"/>
              <a:t>Туренко</a:t>
            </a:r>
            <a:r>
              <a:rPr lang="uk-UA" sz="2400" dirty="0" smtClean="0"/>
              <a:t>. </a:t>
            </a:r>
            <a:endParaRPr lang="ru-RU" sz="2400" dirty="0" smtClean="0"/>
          </a:p>
          <a:p>
            <a:pPr algn="just">
              <a:buNone/>
            </a:pPr>
            <a:endParaRPr lang="ru-RU" sz="2400" dirty="0" smtClean="0"/>
          </a:p>
          <a:p>
            <a:pPr algn="just">
              <a:buNone/>
            </a:pPr>
            <a:endParaRPr lang="ru-RU" sz="2400" dirty="0"/>
          </a:p>
        </p:txBody>
      </p:sp>
      <p:pic>
        <p:nvPicPr>
          <p:cNvPr id="12290" name="Рисунок 7" descr="Гредескул Андрій Борисович"/>
          <p:cNvPicPr>
            <a:picLocks noChangeAspect="1" noChangeArrowheads="1"/>
          </p:cNvPicPr>
          <p:nvPr/>
        </p:nvPicPr>
        <p:blipFill>
          <a:blip r:embed="rId2" cstate="print"/>
          <a:srcRect/>
          <a:stretch>
            <a:fillRect/>
          </a:stretch>
        </p:blipFill>
        <p:spPr bwMode="auto">
          <a:xfrm>
            <a:off x="0" y="0"/>
            <a:ext cx="1521287" cy="2278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Олександр Костянтинович </a:t>
            </a:r>
            <a:r>
              <a:rPr lang="uk-UA" b="1" dirty="0" err="1" smtClean="0"/>
              <a:t>Біруля</a:t>
            </a:r>
            <a:r>
              <a:rPr lang="ru-RU" dirty="0" smtClean="0"/>
              <a:t/>
            </a:r>
            <a:br>
              <a:rPr lang="ru-RU" dirty="0" smtClean="0"/>
            </a:br>
            <a:r>
              <a:rPr lang="uk-UA" b="1" dirty="0" smtClean="0"/>
              <a:t>(1892 – 1967)</a:t>
            </a:r>
            <a:endParaRPr lang="ru-RU" dirty="0"/>
          </a:p>
        </p:txBody>
      </p:sp>
      <p:sp>
        <p:nvSpPr>
          <p:cNvPr id="3" name="Содержимое 2"/>
          <p:cNvSpPr>
            <a:spLocks noGrp="1"/>
          </p:cNvSpPr>
          <p:nvPr>
            <p:ph idx="1"/>
          </p:nvPr>
        </p:nvSpPr>
        <p:spPr>
          <a:xfrm>
            <a:off x="179512" y="2492896"/>
            <a:ext cx="8784976" cy="4176464"/>
          </a:xfrm>
        </p:spPr>
        <p:txBody>
          <a:bodyPr>
            <a:normAutofit/>
          </a:bodyPr>
          <a:lstStyle/>
          <a:p>
            <a:pPr marL="0" indent="432000" algn="just">
              <a:spcBef>
                <a:spcPts val="0"/>
              </a:spcBef>
              <a:buNone/>
            </a:pPr>
            <a:r>
              <a:rPr lang="uk-UA" sz="2400" dirty="0" smtClean="0"/>
              <a:t>У 1931 р. О.К. </a:t>
            </a:r>
            <a:r>
              <a:rPr lang="uk-UA" sz="2400" dirty="0" err="1" smtClean="0"/>
              <a:t>Біруля</a:t>
            </a:r>
            <a:r>
              <a:rPr lang="uk-UA" sz="2400" dirty="0" smtClean="0"/>
              <a:t> став завідувачем кафедри дорожньої справи Харківського автомобільно-дорожнього інституту, якою керував довгих 36 років. Із 1931 р. до 1936 р. працював науковим керівником і заступником директора українського науково-дослідного інституту безрейкових доріг (</a:t>
            </a:r>
            <a:r>
              <a:rPr lang="uk-UA" sz="2400" dirty="0" err="1" smtClean="0"/>
              <a:t>УкрНАДІ</a:t>
            </a:r>
            <a:r>
              <a:rPr lang="uk-UA" sz="2400" dirty="0" smtClean="0"/>
              <a:t>) у Харкові, відповідаючи за наукову діяльність у масштабах усієї України. За великі досягнення в науково-педагогічній діяльності та успішне виконання завдань командування в роки Другої світової війни був нагороджений орденами Леніна, Трудового Червоного Прапора, Червоної Зірки, медаллю «За трудову доблесть» тощо. </a:t>
            </a:r>
            <a:endParaRPr lang="ru-RU" sz="2400" dirty="0" smtClean="0"/>
          </a:p>
          <a:p>
            <a:pPr>
              <a:spcBef>
                <a:spcPts val="0"/>
              </a:spcBef>
            </a:pPr>
            <a:endParaRPr lang="ru-RU" dirty="0"/>
          </a:p>
        </p:txBody>
      </p:sp>
      <p:pic>
        <p:nvPicPr>
          <p:cNvPr id="2050" name="Рисунок 26"/>
          <p:cNvPicPr>
            <a:picLocks noChangeAspect="1" noChangeArrowheads="1"/>
          </p:cNvPicPr>
          <p:nvPr/>
        </p:nvPicPr>
        <p:blipFill>
          <a:blip r:embed="rId2" cstate="print"/>
          <a:srcRect/>
          <a:stretch>
            <a:fillRect/>
          </a:stretch>
        </p:blipFill>
        <p:spPr bwMode="auto">
          <a:xfrm>
            <a:off x="1" y="0"/>
            <a:ext cx="1640235" cy="2278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404664"/>
            <a:ext cx="6563072" cy="1728192"/>
          </a:xfrm>
        </p:spPr>
        <p:txBody>
          <a:bodyPr>
            <a:normAutofit fontScale="90000"/>
          </a:bodyPr>
          <a:lstStyle/>
          <a:p>
            <a:r>
              <a:rPr lang="ru-RU" b="1" cap="all" dirty="0" err="1" smtClean="0"/>
              <a:t>А</a:t>
            </a:r>
            <a:r>
              <a:rPr lang="ru-RU" b="1" dirty="0" err="1" smtClean="0"/>
              <a:t>натолій</a:t>
            </a:r>
            <a:r>
              <a:rPr lang="ru-RU" b="1" dirty="0" smtClean="0"/>
              <a:t> </a:t>
            </a:r>
            <a:r>
              <a:rPr lang="ru-RU" b="1" cap="all" dirty="0" err="1" smtClean="0"/>
              <a:t>М</a:t>
            </a:r>
            <a:r>
              <a:rPr lang="ru-RU" b="1" dirty="0" err="1" smtClean="0"/>
              <a:t>иколайович</a:t>
            </a:r>
            <a:r>
              <a:rPr lang="ru-RU" b="1" cap="all" dirty="0" smtClean="0"/>
              <a:t> </a:t>
            </a:r>
            <a:r>
              <a:rPr lang="ru-RU" b="1" cap="all" dirty="0" err="1" smtClean="0"/>
              <a:t>Т</a:t>
            </a:r>
            <a:r>
              <a:rPr lang="ru-RU" b="1" dirty="0" err="1" smtClean="0"/>
              <a:t>уренко</a:t>
            </a:r>
            <a:r>
              <a:rPr lang="ru-RU" dirty="0" smtClean="0"/>
              <a:t/>
            </a:r>
            <a:br>
              <a:rPr lang="ru-RU" dirty="0" smtClean="0"/>
            </a:br>
            <a:r>
              <a:rPr lang="uk-UA" b="1" cap="all" dirty="0" smtClean="0"/>
              <a:t>(1940- 2020)</a:t>
            </a:r>
            <a:endParaRPr lang="ru-RU" dirty="0"/>
          </a:p>
        </p:txBody>
      </p:sp>
      <p:sp>
        <p:nvSpPr>
          <p:cNvPr id="3" name="Содержимое 2"/>
          <p:cNvSpPr>
            <a:spLocks noGrp="1"/>
          </p:cNvSpPr>
          <p:nvPr>
            <p:ph idx="1"/>
          </p:nvPr>
        </p:nvSpPr>
        <p:spPr>
          <a:xfrm>
            <a:off x="179512" y="2492896"/>
            <a:ext cx="8784976" cy="4176464"/>
          </a:xfrm>
        </p:spPr>
        <p:txBody>
          <a:bodyPr>
            <a:normAutofit/>
          </a:bodyPr>
          <a:lstStyle/>
          <a:p>
            <a:pPr marL="0" indent="432000" algn="just">
              <a:buNone/>
            </a:pPr>
            <a:r>
              <a:rPr lang="uk-UA" sz="2400" dirty="0" smtClean="0"/>
              <a:t>Професор А.М. </a:t>
            </a:r>
            <a:r>
              <a:rPr lang="uk-UA" sz="2400" dirty="0" err="1" smtClean="0"/>
              <a:t>Туренко</a:t>
            </a:r>
            <a:r>
              <a:rPr lang="uk-UA" sz="2400" dirty="0" smtClean="0"/>
              <a:t> – керівник наукової школи «Динаміка гальмування та гальмівні системи автомобілів». Лауреат Державної премії України в галузі науки і техніки; заслужений діяч науки і техніки України; заслужений діяч Транспортної академії України; академік, віце-президент і керівник Північно-Східного наукового центру Транспортної академії України; академік Академії наук вищої школи України; академік Міжнародної академії людини в аерокосмічних системах; академік Нью-Йоркської академії (США). Він входив до Комітету з Державних премій України в галузі науки і техніки.</a:t>
            </a:r>
            <a:endParaRPr lang="ru-RU" sz="2400" dirty="0" smtClean="0"/>
          </a:p>
          <a:p>
            <a:pPr marL="0" indent="432000" algn="just">
              <a:buNone/>
            </a:pPr>
            <a:endParaRPr lang="ru-RU" sz="2400" dirty="0"/>
          </a:p>
        </p:txBody>
      </p:sp>
      <p:pic>
        <p:nvPicPr>
          <p:cNvPr id="5122" name="Рисунок 3" descr="D:\Documents\ViberDownloads\0-02-0a-5a6fdb8229beb42d0f62c2eca5c3b0fc408dd3f29868a6b08183cbb3ed46a0ad_d834422.jpg"/>
          <p:cNvPicPr>
            <a:picLocks noChangeAspect="1" noChangeArrowheads="1"/>
          </p:cNvPicPr>
          <p:nvPr/>
        </p:nvPicPr>
        <p:blipFill>
          <a:blip r:embed="rId2" cstate="print"/>
          <a:srcRect l="13519" r="20903"/>
          <a:stretch>
            <a:fillRect/>
          </a:stretch>
        </p:blipFill>
        <p:spPr bwMode="auto">
          <a:xfrm>
            <a:off x="0" y="0"/>
            <a:ext cx="1989647" cy="2278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Сергій Іванович </a:t>
            </a:r>
            <a:r>
              <a:rPr lang="uk-UA" b="1" dirty="0" err="1" smtClean="0"/>
              <a:t>Шерстобітов</a:t>
            </a:r>
            <a:r>
              <a:rPr lang="ru-RU" dirty="0" smtClean="0"/>
              <a:t/>
            </a:r>
            <a:br>
              <a:rPr lang="ru-RU" dirty="0" smtClean="0"/>
            </a:br>
            <a:r>
              <a:rPr lang="uk-UA" b="1" dirty="0" smtClean="0"/>
              <a:t>(1943 – 2016)</a:t>
            </a:r>
            <a:endParaRPr lang="ru-RU" dirty="0"/>
          </a:p>
        </p:txBody>
      </p:sp>
      <p:sp>
        <p:nvSpPr>
          <p:cNvPr id="3" name="Содержимое 2"/>
          <p:cNvSpPr>
            <a:spLocks noGrp="1"/>
          </p:cNvSpPr>
          <p:nvPr>
            <p:ph idx="1"/>
          </p:nvPr>
        </p:nvSpPr>
        <p:spPr>
          <a:xfrm>
            <a:off x="179512" y="2492896"/>
            <a:ext cx="8784976" cy="4176464"/>
          </a:xfrm>
        </p:spPr>
        <p:txBody>
          <a:bodyPr>
            <a:normAutofit fontScale="92500" lnSpcReduction="20000"/>
          </a:bodyPr>
          <a:lstStyle/>
          <a:p>
            <a:pPr marL="0" indent="432000" algn="just">
              <a:buNone/>
            </a:pPr>
            <a:r>
              <a:rPr lang="uk-UA" sz="2600" dirty="0" smtClean="0"/>
              <a:t>Неоціненний внесок С.І. </a:t>
            </a:r>
            <a:r>
              <a:rPr lang="uk-UA" sz="2600" dirty="0" err="1" smtClean="0"/>
              <a:t>Шерстобітова</a:t>
            </a:r>
            <a:r>
              <a:rPr lang="uk-UA" sz="2600" dirty="0" smtClean="0"/>
              <a:t> в організацію, планування і управління навчальним процесом. За багаторічну сумлінну працю, особистий внесок до справи підготовки висококваліфікованих спеціалістів нагороджений Почесною грамотою Міністерства освіти і науки.  Мав звання «Почесного працівника дорожньої галузі». Рішеннями Вченої ради ХНАДУ нагороджений Почесним знаком «За видатні заслуги перед колективом університету» І, ІІ, ІІІ і вищого ступенів. А також знаками «Відмінник освіти України» (1999 р.), «Почесний працівник транспорту України» (2000 р.). Був нагороджений медаллю «Захиснику Вітчизни» (1999 р.), нагрудним знаком Міністерства освіти і науки України «Петро Могила» (2000 р.), чисельними грамотами та подяками.</a:t>
            </a:r>
            <a:endParaRPr lang="ru-RU" sz="2600" dirty="0" smtClean="0"/>
          </a:p>
          <a:p>
            <a:pPr algn="just">
              <a:buNone/>
            </a:pPr>
            <a:endParaRPr lang="ru-RU" sz="2400" dirty="0"/>
          </a:p>
        </p:txBody>
      </p:sp>
      <p:pic>
        <p:nvPicPr>
          <p:cNvPr id="4099" name="Рисунок 3" descr="G:\Біографічні нариси\DSC_9235.JPG"/>
          <p:cNvPicPr>
            <a:picLocks noChangeAspect="1" noChangeArrowheads="1"/>
          </p:cNvPicPr>
          <p:nvPr/>
        </p:nvPicPr>
        <p:blipFill>
          <a:blip r:embed="rId2" cstate="print"/>
          <a:srcRect/>
          <a:stretch>
            <a:fillRect/>
          </a:stretch>
        </p:blipFill>
        <p:spPr bwMode="auto">
          <a:xfrm>
            <a:off x="0" y="0"/>
            <a:ext cx="1521287" cy="2278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Володимир Костянтинович Нікітін</a:t>
            </a:r>
            <a:r>
              <a:rPr lang="ru-RU" dirty="0" smtClean="0"/>
              <a:t/>
            </a:r>
            <a:br>
              <a:rPr lang="ru-RU" dirty="0" smtClean="0"/>
            </a:br>
            <a:r>
              <a:rPr lang="uk-UA" b="1" dirty="0" smtClean="0"/>
              <a:t>(1911 – 1992)</a:t>
            </a:r>
            <a:endParaRPr lang="ru-RU" dirty="0"/>
          </a:p>
        </p:txBody>
      </p:sp>
      <p:sp>
        <p:nvSpPr>
          <p:cNvPr id="3" name="Содержимое 2"/>
          <p:cNvSpPr>
            <a:spLocks noGrp="1"/>
          </p:cNvSpPr>
          <p:nvPr>
            <p:ph idx="1"/>
          </p:nvPr>
        </p:nvSpPr>
        <p:spPr>
          <a:xfrm>
            <a:off x="179512" y="2492896"/>
            <a:ext cx="8784976" cy="4176464"/>
          </a:xfrm>
        </p:spPr>
        <p:txBody>
          <a:bodyPr>
            <a:normAutofit lnSpcReduction="10000"/>
          </a:bodyPr>
          <a:lstStyle/>
          <a:p>
            <a:pPr marL="0" indent="432000" algn="just">
              <a:buNone/>
            </a:pPr>
            <a:r>
              <a:rPr lang="uk-UA" sz="2400" dirty="0" smtClean="0"/>
              <a:t>В.К. Нікітін – талановитий конструктор, ним створено 17 швидкісних машин різних класів. Був Заслуженим майстром спорту СРСР, ним встановлено 38 всесоюзних рекордів, з котрих 9 перевищували світові. За великі заслуги в справі розвитку військово-технічних видів спорту, конструювання і створення унікальних швидкісних автомобілів отримав 37 почесних знаків і медалей, 116 дипломів і грамот. 1961 року в Харківському автомобільно-дорожньому інституті організовується науково-дослідна лабораторія швидкісних автомобілів під його управлінням. Швидкісний автомобіль ХАДІ-7 був створений у лабораторії 1966 року. У 1967 році в ЛША ХАДІ створений автомобіль ХАДІ-8 для шосейно-кільцевих перегонів.</a:t>
            </a:r>
            <a:endParaRPr lang="ru-RU" sz="2400" dirty="0" smtClean="0"/>
          </a:p>
          <a:p>
            <a:pPr algn="just">
              <a:buNone/>
            </a:pPr>
            <a:endParaRPr lang="ru-RU" sz="2400" dirty="0"/>
          </a:p>
        </p:txBody>
      </p:sp>
      <p:pic>
        <p:nvPicPr>
          <p:cNvPr id="6146" name="Рисунок 16" descr="Нікітін Володимир Костянтинович"/>
          <p:cNvPicPr>
            <a:picLocks noChangeAspect="1" noChangeArrowheads="1"/>
          </p:cNvPicPr>
          <p:nvPr/>
        </p:nvPicPr>
        <p:blipFill>
          <a:blip r:embed="rId2" cstate="print"/>
          <a:srcRect/>
          <a:stretch>
            <a:fillRect/>
          </a:stretch>
        </p:blipFill>
        <p:spPr bwMode="auto">
          <a:xfrm>
            <a:off x="0" y="0"/>
            <a:ext cx="1471203" cy="2278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a:bodyPr>
          <a:lstStyle/>
          <a:p>
            <a:r>
              <a:rPr lang="uk-UA" b="1" dirty="0" smtClean="0"/>
              <a:t>Юрій Михайлович </a:t>
            </a:r>
            <a:r>
              <a:rPr lang="uk-UA" b="1" dirty="0" err="1" smtClean="0"/>
              <a:t>Поярков</a:t>
            </a:r>
            <a:r>
              <a:rPr lang="ru-RU" dirty="0" smtClean="0"/>
              <a:t/>
            </a:r>
            <a:br>
              <a:rPr lang="ru-RU" dirty="0" smtClean="0"/>
            </a:br>
            <a:r>
              <a:rPr lang="uk-UA" b="1" dirty="0" smtClean="0"/>
              <a:t>(1937 – 2017)</a:t>
            </a:r>
            <a:endParaRPr lang="ru-RU" dirty="0"/>
          </a:p>
        </p:txBody>
      </p:sp>
      <p:sp>
        <p:nvSpPr>
          <p:cNvPr id="3" name="Содержимое 2"/>
          <p:cNvSpPr>
            <a:spLocks noGrp="1"/>
          </p:cNvSpPr>
          <p:nvPr>
            <p:ph idx="1"/>
          </p:nvPr>
        </p:nvSpPr>
        <p:spPr>
          <a:xfrm>
            <a:off x="179512" y="2492896"/>
            <a:ext cx="8784976" cy="4176464"/>
          </a:xfrm>
        </p:spPr>
        <p:txBody>
          <a:bodyPr>
            <a:normAutofit lnSpcReduction="10000"/>
          </a:bodyPr>
          <a:lstStyle/>
          <a:p>
            <a:pPr marL="0" indent="432000" algn="just">
              <a:buNone/>
            </a:pPr>
            <a:r>
              <a:rPr lang="uk-UA" sz="2400" dirty="0" smtClean="0"/>
              <a:t> На чемпіонаті світу з волейболу в Бразилії під час гри збірної СРСР спортсмен в одній партії виграв на подачі 13 м’ячів із 15, що стало неперевершеним рекордом у світовому волейболі. Із цього часу за Юрієм Михайловичем закріпилося звання «людина-катапульта». Двічі його було нагороджено орденом «Знак пошани» (1965 та 1969 р). Також отримав Почесну грамоту Верховної Ради Радянського Союзу. Збірна команда студентів ХАДІ, яку він тренував, неодноразово вигравала чемпіонат Харкова, успішно виступала на республіканських та всесоюзних змаганнях. Рекордсмен Книги рекордів </a:t>
            </a:r>
            <a:r>
              <a:rPr lang="uk-UA" sz="2400" dirty="0" err="1" smtClean="0"/>
              <a:t>Гіннеса</a:t>
            </a:r>
            <a:r>
              <a:rPr lang="uk-UA" sz="2400" dirty="0" smtClean="0"/>
              <a:t> (три олімпійські медалі на трьох Олімпіадах). </a:t>
            </a:r>
            <a:endParaRPr lang="ru-RU" sz="2400" dirty="0" smtClean="0"/>
          </a:p>
          <a:p>
            <a:pPr algn="just">
              <a:buNone/>
            </a:pPr>
            <a:r>
              <a:rPr lang="uk-UA" sz="2400" dirty="0" smtClean="0"/>
              <a:t>  </a:t>
            </a:r>
            <a:endParaRPr lang="ru-RU" sz="2400" dirty="0" smtClean="0"/>
          </a:p>
          <a:p>
            <a:pPr>
              <a:buNone/>
            </a:pPr>
            <a:endParaRPr lang="ru-RU" dirty="0"/>
          </a:p>
        </p:txBody>
      </p:sp>
      <p:pic>
        <p:nvPicPr>
          <p:cNvPr id="7170" name="Рисунок 18" descr="Описание: Картинки по запросу поярков юрий михайлович фото"/>
          <p:cNvPicPr>
            <a:picLocks noChangeAspect="1" noChangeArrowheads="1"/>
          </p:cNvPicPr>
          <p:nvPr/>
        </p:nvPicPr>
        <p:blipFill>
          <a:blip r:embed="rId2" cstate="print"/>
          <a:srcRect/>
          <a:stretch>
            <a:fillRect/>
          </a:stretch>
        </p:blipFill>
        <p:spPr bwMode="auto">
          <a:xfrm>
            <a:off x="0" y="0"/>
            <a:ext cx="1709100" cy="2278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Євген Іванович Милославський</a:t>
            </a:r>
            <a:r>
              <a:rPr lang="ru-RU" dirty="0" smtClean="0"/>
              <a:t/>
            </a:r>
            <a:br>
              <a:rPr lang="ru-RU" dirty="0" smtClean="0"/>
            </a:br>
            <a:r>
              <a:rPr lang="uk-UA" b="1" dirty="0" smtClean="0"/>
              <a:t>(1877 – 1960)</a:t>
            </a:r>
            <a:endParaRPr lang="ru-RU" dirty="0"/>
          </a:p>
        </p:txBody>
      </p:sp>
      <p:sp>
        <p:nvSpPr>
          <p:cNvPr id="3" name="Содержимое 2"/>
          <p:cNvSpPr>
            <a:spLocks noGrp="1"/>
          </p:cNvSpPr>
          <p:nvPr>
            <p:ph idx="1"/>
          </p:nvPr>
        </p:nvSpPr>
        <p:spPr>
          <a:xfrm>
            <a:off x="179512" y="2492896"/>
            <a:ext cx="8784976" cy="4176464"/>
          </a:xfrm>
        </p:spPr>
        <p:txBody>
          <a:bodyPr>
            <a:normAutofit/>
          </a:bodyPr>
          <a:lstStyle/>
          <a:p>
            <a:pPr marL="0" indent="432000" algn="just">
              <a:buNone/>
            </a:pPr>
            <a:r>
              <a:rPr lang="uk-UA" sz="2400" dirty="0" smtClean="0"/>
              <a:t>У 1938 р. єдиний у Радянському Союзі отримав наукове звання професора з експлуатації автомобільного транспорту. У 1947-1956 рр. завідував кафедрою експлуатації автомобілів, одночасно був деканом механічного факультету (1947-1950 рр.). Пізніше перейшов на посаду завідувача кафедри ремонту машин, потім кафедри експлуатації автомобільного транспорту. За свою наукову та педагогічну діяльність у 1945 р. був нагороджений знаком «Відмінника соціалістичного сільського господарства», у 1946 р. – медаллю «За доблесну працю у Великій Вітчизняній війні 1941-1945 рр.», у 1953 р. – орденом «Знак пошани». </a:t>
            </a:r>
            <a:endParaRPr lang="ru-RU" sz="2400" dirty="0"/>
          </a:p>
        </p:txBody>
      </p:sp>
      <p:pic>
        <p:nvPicPr>
          <p:cNvPr id="8194" name="Рисунок 19" descr="Описание: D:\документы\бюджетна тема\видатні науковці\милос.jpg"/>
          <p:cNvPicPr>
            <a:picLocks noChangeAspect="1" noChangeArrowheads="1"/>
          </p:cNvPicPr>
          <p:nvPr/>
        </p:nvPicPr>
        <p:blipFill>
          <a:blip r:embed="rId2" cstate="print"/>
          <a:srcRect/>
          <a:stretch>
            <a:fillRect/>
          </a:stretch>
        </p:blipFill>
        <p:spPr bwMode="auto">
          <a:xfrm>
            <a:off x="0" y="0"/>
            <a:ext cx="1471203" cy="2278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Володимир Олексійович Російський</a:t>
            </a:r>
            <a:r>
              <a:rPr lang="ru-RU" dirty="0" smtClean="0"/>
              <a:t/>
            </a:r>
            <a:br>
              <a:rPr lang="ru-RU" dirty="0" smtClean="0"/>
            </a:br>
            <a:r>
              <a:rPr lang="uk-UA" b="1" cap="all" dirty="0" smtClean="0"/>
              <a:t>(1903 – 1993)</a:t>
            </a:r>
            <a:endParaRPr lang="ru-RU" dirty="0"/>
          </a:p>
        </p:txBody>
      </p:sp>
      <p:sp>
        <p:nvSpPr>
          <p:cNvPr id="3" name="Содержимое 2"/>
          <p:cNvSpPr>
            <a:spLocks noGrp="1"/>
          </p:cNvSpPr>
          <p:nvPr>
            <p:ph idx="1"/>
          </p:nvPr>
        </p:nvSpPr>
        <p:spPr>
          <a:xfrm>
            <a:off x="179512" y="2492896"/>
            <a:ext cx="8784976" cy="4176464"/>
          </a:xfrm>
        </p:spPr>
        <p:txBody>
          <a:bodyPr>
            <a:normAutofit/>
          </a:bodyPr>
          <a:lstStyle/>
          <a:p>
            <a:pPr marL="0" indent="432000" algn="just">
              <a:buNone/>
            </a:pPr>
            <a:r>
              <a:rPr lang="uk-UA" sz="2400" dirty="0" smtClean="0"/>
              <a:t>За час війни за </a:t>
            </a:r>
            <a:r>
              <a:rPr lang="uk-UA" sz="2400" dirty="0" err="1" smtClean="0"/>
              <a:t>проєктами</a:t>
            </a:r>
            <a:r>
              <a:rPr lang="uk-UA" sz="2400" dirty="0" smtClean="0"/>
              <a:t> і під безпосереднім керівництвом інженера В.О. Російського була споруджена велика кількість мостів, з яких найбільшими спорудами вважаються 13 мостів різних систем. З 1950 до 1954 року був деканом </a:t>
            </a:r>
            <a:r>
              <a:rPr lang="uk-UA" sz="2400" dirty="0" err="1" smtClean="0"/>
              <a:t>дорожньо-будівельного</a:t>
            </a:r>
            <a:r>
              <a:rPr lang="uk-UA" sz="2400" dirty="0" smtClean="0"/>
              <a:t> факультету, за сумісництвом </a:t>
            </a:r>
            <a:r>
              <a:rPr lang="uk-UA" sz="2400" dirty="0" err="1" smtClean="0"/>
              <a:t>залишаючися</a:t>
            </a:r>
            <a:r>
              <a:rPr lang="uk-UA" sz="2400" dirty="0" smtClean="0"/>
              <a:t> завідувачем кафедри мостів. За внесок до справи підготовки висококваліфікованих фахівців ХАДІ нагороджений із боку профілюючого Міністерства: Грамотою Міністерства вищої й середньої спеціальної освіти Української РСР (1970);  Почесною грамотою Міністерства вищої й середньої спеціальної освіти УРСР (1981); нагрудним знаком «За відмінні успіхи в роботі»(1983). </a:t>
            </a:r>
            <a:endParaRPr lang="ru-RU" sz="2400" dirty="0"/>
          </a:p>
        </p:txBody>
      </p:sp>
      <p:pic>
        <p:nvPicPr>
          <p:cNvPr id="9219" name="Рисунок 23" descr="Описание: 1978 75 лет"/>
          <p:cNvPicPr>
            <a:picLocks noChangeAspect="1" noChangeArrowheads="1"/>
          </p:cNvPicPr>
          <p:nvPr/>
        </p:nvPicPr>
        <p:blipFill>
          <a:blip r:embed="rId2" cstate="print"/>
          <a:srcRect/>
          <a:stretch>
            <a:fillRect/>
          </a:stretch>
        </p:blipFill>
        <p:spPr bwMode="auto">
          <a:xfrm>
            <a:off x="0" y="0"/>
            <a:ext cx="1491714" cy="2278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Андрій Михайлович </a:t>
            </a:r>
            <a:r>
              <a:rPr lang="uk-UA" b="1" dirty="0" err="1" smtClean="0"/>
              <a:t>Холодов</a:t>
            </a:r>
            <a:r>
              <a:rPr lang="ru-RU" dirty="0" smtClean="0"/>
              <a:t/>
            </a:r>
            <a:br>
              <a:rPr lang="ru-RU" dirty="0" smtClean="0"/>
            </a:br>
            <a:r>
              <a:rPr lang="uk-UA" b="1" dirty="0" smtClean="0"/>
              <a:t>(1916 – 2000)</a:t>
            </a:r>
            <a:endParaRPr lang="ru-RU" dirty="0"/>
          </a:p>
        </p:txBody>
      </p:sp>
      <p:sp>
        <p:nvSpPr>
          <p:cNvPr id="3" name="Содержимое 2"/>
          <p:cNvSpPr>
            <a:spLocks noGrp="1"/>
          </p:cNvSpPr>
          <p:nvPr>
            <p:ph idx="1"/>
          </p:nvPr>
        </p:nvSpPr>
        <p:spPr>
          <a:xfrm>
            <a:off x="179512" y="2492896"/>
            <a:ext cx="8784976" cy="4176464"/>
          </a:xfrm>
        </p:spPr>
        <p:txBody>
          <a:bodyPr>
            <a:normAutofit fontScale="92500"/>
          </a:bodyPr>
          <a:lstStyle/>
          <a:p>
            <a:pPr marL="0" indent="432000" algn="just">
              <a:buNone/>
            </a:pPr>
            <a:r>
              <a:rPr lang="uk-UA" sz="2600" dirty="0" smtClean="0"/>
              <a:t>1952 року Андрій Михайлович очолює механічний факультет. 1955 року стає заступником директора інституту з наукової роботи і за сумісництвом – доцентом кафедри дорожніх і будівельних машин. Із 1956 року призначається завідувачем цієї кафедри. 1959 року стає заступником директора інституту з навчальної роботи. Його учні – це не лише співробітники кафедри </a:t>
            </a:r>
            <a:r>
              <a:rPr lang="uk-UA" sz="2600" dirty="0" err="1" smtClean="0"/>
              <a:t>дорожньо-будівельних</a:t>
            </a:r>
            <a:r>
              <a:rPr lang="uk-UA" sz="2600" dirty="0" smtClean="0"/>
              <a:t> машин, а й наукові працівники з України, із зарубіжжя. Він мав чисельні нагороди і подяки Мінвузу України, від керівництва багатьох підприємств, організацій і установ. У 1994 році вченого обрали академіком Будівельної академії наук України.</a:t>
            </a:r>
            <a:endParaRPr lang="ru-RU" sz="2600" dirty="0" smtClean="0"/>
          </a:p>
          <a:p>
            <a:pPr algn="just">
              <a:buNone/>
            </a:pPr>
            <a:endParaRPr lang="ru-RU" sz="2800" dirty="0" smtClean="0"/>
          </a:p>
          <a:p>
            <a:pPr>
              <a:buNone/>
            </a:pPr>
            <a:endParaRPr lang="ru-RU" dirty="0"/>
          </a:p>
        </p:txBody>
      </p:sp>
      <p:pic>
        <p:nvPicPr>
          <p:cNvPr id="10242" name="Рисунок 24" descr="Холодов Андрій Михайлович"/>
          <p:cNvPicPr>
            <a:picLocks noChangeAspect="1" noChangeArrowheads="1"/>
          </p:cNvPicPr>
          <p:nvPr/>
        </p:nvPicPr>
        <p:blipFill>
          <a:blip r:embed="rId2" cstate="print"/>
          <a:srcRect/>
          <a:stretch>
            <a:fillRect/>
          </a:stretch>
        </p:blipFill>
        <p:spPr bwMode="auto">
          <a:xfrm>
            <a:off x="0" y="0"/>
            <a:ext cx="1590152" cy="2278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404664"/>
            <a:ext cx="6923112" cy="1728192"/>
          </a:xfrm>
        </p:spPr>
        <p:txBody>
          <a:bodyPr>
            <a:normAutofit fontScale="90000"/>
          </a:bodyPr>
          <a:lstStyle/>
          <a:p>
            <a:r>
              <a:rPr lang="uk-UA" b="1" dirty="0" smtClean="0"/>
              <a:t>Борис Володимирович </a:t>
            </a:r>
            <a:r>
              <a:rPr lang="uk-UA" b="1" dirty="0" err="1" smtClean="0"/>
              <a:t>Решетніков</a:t>
            </a:r>
            <a:r>
              <a:rPr lang="ru-RU" dirty="0" smtClean="0"/>
              <a:t/>
            </a:r>
            <a:br>
              <a:rPr lang="ru-RU" dirty="0" smtClean="0"/>
            </a:br>
            <a:r>
              <a:rPr lang="uk-UA" b="1" dirty="0" smtClean="0"/>
              <a:t>(1913 – 1990)</a:t>
            </a:r>
            <a:endParaRPr lang="ru-RU" dirty="0"/>
          </a:p>
        </p:txBody>
      </p:sp>
      <p:sp>
        <p:nvSpPr>
          <p:cNvPr id="3" name="Содержимое 2"/>
          <p:cNvSpPr>
            <a:spLocks noGrp="1"/>
          </p:cNvSpPr>
          <p:nvPr>
            <p:ph idx="1"/>
          </p:nvPr>
        </p:nvSpPr>
        <p:spPr>
          <a:xfrm>
            <a:off x="179512" y="2492896"/>
            <a:ext cx="8784976" cy="4176464"/>
          </a:xfrm>
        </p:spPr>
        <p:txBody>
          <a:bodyPr>
            <a:normAutofit fontScale="92500" lnSpcReduction="10000"/>
          </a:bodyPr>
          <a:lstStyle/>
          <a:p>
            <a:pPr marL="0" indent="432000" algn="just">
              <a:buNone/>
            </a:pPr>
            <a:r>
              <a:rPr lang="uk-UA" sz="2600" dirty="0" smtClean="0"/>
              <a:t>У 1948 р. став завідувачем кафедри автомобілів, звільнившись із посади начальника навчальної частини. У 1950 р. призначений на посаду декана автомеханічного факультету. Після розподілу факультету на два окремі – механічний та автомобільний – він очолив новоутворений автомобільний факультет. У 1969 році в ЛША ХАДІ розпочалося </a:t>
            </a:r>
            <a:r>
              <a:rPr lang="uk-UA" sz="2600" dirty="0" err="1" smtClean="0"/>
              <a:t>проєктування</a:t>
            </a:r>
            <a:r>
              <a:rPr lang="uk-UA" sz="2600" dirty="0" smtClean="0"/>
              <a:t> надшвидкісної машини. Б.В. </a:t>
            </a:r>
            <a:r>
              <a:rPr lang="uk-UA" sz="2600" dirty="0" err="1" smtClean="0"/>
              <a:t>Решетніков</a:t>
            </a:r>
            <a:r>
              <a:rPr lang="uk-UA" sz="2600" dirty="0" smtClean="0"/>
              <a:t> всіляко сприяв її створенню. Із 1959 року призначений на посаду ректора ХАДІ. Протягом життя мав безліч нагород і заохочень. Ряд нагород він отримав у роки війни. Ордени «Знак Пошани» та Жовтневої революції, сім медалей, безліч грамот, значків, премій і подяк вінчали його працю.  </a:t>
            </a:r>
            <a:endParaRPr lang="ru-RU" sz="2600" dirty="0" smtClean="0"/>
          </a:p>
          <a:p>
            <a:pPr algn="just">
              <a:buNone/>
            </a:pPr>
            <a:r>
              <a:rPr lang="uk-UA" sz="2400" dirty="0" smtClean="0"/>
              <a:t> </a:t>
            </a:r>
            <a:endParaRPr lang="ru-RU" sz="2400" dirty="0" smtClean="0"/>
          </a:p>
          <a:p>
            <a:pPr algn="just">
              <a:buNone/>
            </a:pPr>
            <a:endParaRPr lang="ru-RU" sz="2400" dirty="0" smtClean="0"/>
          </a:p>
          <a:p>
            <a:pPr>
              <a:buNone/>
            </a:pPr>
            <a:endParaRPr lang="ru-RU" dirty="0"/>
          </a:p>
        </p:txBody>
      </p:sp>
      <p:pic>
        <p:nvPicPr>
          <p:cNvPr id="11266" name="Рисунок 21" descr="Решетніков Борис Володимирович"/>
          <p:cNvPicPr>
            <a:picLocks noChangeAspect="1" noChangeArrowheads="1"/>
          </p:cNvPicPr>
          <p:nvPr/>
        </p:nvPicPr>
        <p:blipFill>
          <a:blip r:embed="rId2" cstate="print"/>
          <a:srcRect/>
          <a:stretch>
            <a:fillRect/>
          </a:stretch>
        </p:blipFill>
        <p:spPr bwMode="auto">
          <a:xfrm>
            <a:off x="1" y="0"/>
            <a:ext cx="1665277" cy="2278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1022</Words>
  <Application>Microsoft Office PowerPoint</Application>
  <PresentationFormat>Экран (4:3)</PresentationFormat>
  <Paragraphs>27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Видатні науковці ХАДІ-ХНАДУ</vt:lpstr>
      <vt:lpstr>Анатолій Миколайович Туренко (1940- 2020)</vt:lpstr>
      <vt:lpstr>Сергій Іванович Шерстобітов (1943 – 2016)</vt:lpstr>
      <vt:lpstr>Володимир Костянтинович Нікітін (1911 – 1992)</vt:lpstr>
      <vt:lpstr>Юрій Михайлович Поярков (1937 – 2017)</vt:lpstr>
      <vt:lpstr>Євген Іванович Милославський (1877 – 1960)</vt:lpstr>
      <vt:lpstr>Володимир Олексійович Російський (1903 – 1993)</vt:lpstr>
      <vt:lpstr>Андрій Михайлович Холодов (1916 – 2000)</vt:lpstr>
      <vt:lpstr>Борис Володимирович Решетніков (1913 – 1990)</vt:lpstr>
      <vt:lpstr>Андрій Борисович Гредескул (1917 – 2008)  </vt:lpstr>
      <vt:lpstr>Олександр Костянтинович Біруля (1892 – 1967)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Администратор</dc:creator>
  <cp:lastModifiedBy>Admin</cp:lastModifiedBy>
  <cp:revision>35</cp:revision>
  <dcterms:created xsi:type="dcterms:W3CDTF">2020-11-29T10:10:24Z</dcterms:created>
  <dcterms:modified xsi:type="dcterms:W3CDTF">2020-12-04T08:54:41Z</dcterms:modified>
</cp:coreProperties>
</file>