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5" r:id="rId8"/>
    <p:sldId id="259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ас Коваль" initials="СК" lastIdx="1" clrIdx="0">
    <p:extLst>
      <p:ext uri="{19B8F6BF-5375-455C-9EA6-DF929625EA0E}">
        <p15:presenceInfo xmlns:p15="http://schemas.microsoft.com/office/powerpoint/2012/main" userId="50cc2040a0bec2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9D2"/>
    <a:srgbClr val="114B5F"/>
    <a:srgbClr val="88D498"/>
    <a:srgbClr val="1A936F"/>
    <a:srgbClr val="C6DABF"/>
    <a:srgbClr val="96D5A1"/>
    <a:srgbClr val="055512"/>
    <a:srgbClr val="7696E0"/>
    <a:srgbClr val="065A2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49" d="100"/>
          <a:sy n="49" d="100"/>
        </p:scale>
        <p:origin x="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70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07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176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49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82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846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698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51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96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15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9F3C7-F6A2-4B6B-9BE4-A7EE86159E76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33867-EB31-493F-90B4-323E8AAAF4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9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14B5F"/>
            </a:gs>
            <a:gs pos="50000">
              <a:schemeClr val="accent3">
                <a:lumMod val="90000"/>
                <a:lumOff val="1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flipH="1">
            <a:off x="3492228" y="8750"/>
            <a:ext cx="2194586" cy="68849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995863" y="2173063"/>
            <a:ext cx="1462951" cy="46936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E9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50"/>
            <a:ext cx="6337503" cy="6858000"/>
          </a:xfrm>
          <a:custGeom>
            <a:avLst/>
            <a:gdLst>
              <a:gd name="connsiteX0" fmla="*/ 5000173 w 6337503"/>
              <a:gd name="connsiteY0" fmla="*/ 2627086 h 6858000"/>
              <a:gd name="connsiteX1" fmla="*/ 6337503 w 6337503"/>
              <a:gd name="connsiteY1" fmla="*/ 6858000 h 6858000"/>
              <a:gd name="connsiteX2" fmla="*/ 3662842 w 6337503"/>
              <a:gd name="connsiteY2" fmla="*/ 6858000 h 6858000"/>
              <a:gd name="connsiteX3" fmla="*/ 1240972 w 6337503"/>
              <a:gd name="connsiteY3" fmla="*/ 406400 h 6858000"/>
              <a:gd name="connsiteX4" fmla="*/ 3280229 w 6337503"/>
              <a:gd name="connsiteY4" fmla="*/ 6858000 h 6858000"/>
              <a:gd name="connsiteX5" fmla="*/ 0 w 6337503"/>
              <a:gd name="connsiteY5" fmla="*/ 6858000 h 6858000"/>
              <a:gd name="connsiteX6" fmla="*/ 0 w 6337503"/>
              <a:gd name="connsiteY6" fmla="*/ 4332465 h 6858000"/>
              <a:gd name="connsiteX7" fmla="*/ 1422400 w 6337503"/>
              <a:gd name="connsiteY7" fmla="*/ 0 h 6858000"/>
              <a:gd name="connsiteX8" fmla="*/ 5500914 w 6337503"/>
              <a:gd name="connsiteY8" fmla="*/ 0 h 6858000"/>
              <a:gd name="connsiteX9" fmla="*/ 3461657 w 6337503"/>
              <a:gd name="connsiteY9" fmla="*/ 6451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7503" h="6858000">
                <a:moveTo>
                  <a:pt x="5000173" y="2627086"/>
                </a:moveTo>
                <a:lnTo>
                  <a:pt x="6337503" y="6858000"/>
                </a:lnTo>
                <a:lnTo>
                  <a:pt x="3662842" y="6858000"/>
                </a:lnTo>
                <a:close/>
                <a:moveTo>
                  <a:pt x="1240972" y="406400"/>
                </a:moveTo>
                <a:lnTo>
                  <a:pt x="3280229" y="6858000"/>
                </a:lnTo>
                <a:lnTo>
                  <a:pt x="0" y="6858000"/>
                </a:lnTo>
                <a:lnTo>
                  <a:pt x="0" y="4332465"/>
                </a:lnTo>
                <a:close/>
                <a:moveTo>
                  <a:pt x="1422400" y="0"/>
                </a:moveTo>
                <a:lnTo>
                  <a:pt x="5500914" y="0"/>
                </a:lnTo>
                <a:lnTo>
                  <a:pt x="3461657" y="6451600"/>
                </a:lnTo>
                <a:close/>
              </a:path>
            </a:pathLst>
          </a:cu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6" y="-2143919"/>
            <a:ext cx="2810933" cy="2108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94218" y="942110"/>
            <a:ext cx="6085444" cy="830997"/>
          </a:xfrm>
          <a:prstGeom prst="rect">
            <a:avLst/>
          </a:prstGeom>
          <a:noFill/>
          <a:effectLst>
            <a:outerShdw blurRad="622300" dist="762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800" b="1" spc="300" dirty="0" smtClean="0">
                <a:solidFill>
                  <a:schemeClr val="bg1"/>
                </a:solidFill>
                <a:latin typeface="Bebas"/>
              </a:rPr>
              <a:t>Мій рідний край</a:t>
            </a:r>
            <a:endParaRPr lang="ru-RU" sz="4800" b="1" spc="300" dirty="0">
              <a:solidFill>
                <a:schemeClr val="bg1"/>
              </a:solidFill>
              <a:latin typeface="Beba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431569" y="5612524"/>
            <a:ext cx="340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Bebas"/>
              </a:rPr>
              <a:t>Студент: Коваль С.С.</a:t>
            </a:r>
          </a:p>
          <a:p>
            <a:r>
              <a:rPr lang="uk-UA" dirty="0" smtClean="0">
                <a:solidFill>
                  <a:schemeClr val="bg1"/>
                </a:solidFill>
                <a:latin typeface="Bebas"/>
              </a:rPr>
              <a:t>Група: М-14т1-20</a:t>
            </a:r>
            <a:endParaRPr lang="ru-RU" dirty="0">
              <a:solidFill>
                <a:schemeClr val="bg1"/>
              </a:solidFill>
              <a:latin typeface="Bebas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Bebas"/>
              </a:rPr>
              <a:t>Викладач: </a:t>
            </a:r>
            <a:endParaRPr lang="uk-UA" dirty="0" smtClean="0">
              <a:solidFill>
                <a:schemeClr val="bg1"/>
              </a:solidFill>
              <a:latin typeface="Bebas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Bebas"/>
              </a:rPr>
              <a:t>доц. Олешко </a:t>
            </a:r>
            <a:r>
              <a:rPr lang="uk-UA" dirty="0" smtClean="0">
                <a:solidFill>
                  <a:schemeClr val="bg1"/>
                </a:solidFill>
                <a:latin typeface="Bebas"/>
              </a:rPr>
              <a:t>Н.П.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5791200" y="1808827"/>
            <a:ext cx="5334000" cy="262882"/>
            <a:chOff x="5968726" y="3869303"/>
            <a:chExt cx="5738961" cy="215900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5968726" y="3869303"/>
              <a:ext cx="1152000" cy="215900"/>
            </a:xfrm>
            <a:prstGeom prst="rect">
              <a:avLst/>
            </a:prstGeom>
            <a:solidFill>
              <a:srgbClr val="114B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7113713" y="3869303"/>
              <a:ext cx="1152000" cy="215900"/>
            </a:xfrm>
            <a:prstGeom prst="rect">
              <a:avLst/>
            </a:prstGeom>
            <a:solidFill>
              <a:srgbClr val="1A93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8265713" y="3869303"/>
              <a:ext cx="1152000" cy="215900"/>
            </a:xfrm>
            <a:prstGeom prst="rect">
              <a:avLst/>
            </a:prstGeom>
            <a:solidFill>
              <a:srgbClr val="88D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410700" y="3869303"/>
              <a:ext cx="1152000" cy="215900"/>
            </a:xfrm>
            <a:prstGeom prst="rect">
              <a:avLst/>
            </a:prstGeom>
            <a:solidFill>
              <a:srgbClr val="C6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0555687" y="3869303"/>
              <a:ext cx="1152000" cy="215900"/>
            </a:xfrm>
            <a:prstGeom prst="rect">
              <a:avLst/>
            </a:prstGeom>
            <a:solidFill>
              <a:srgbClr val="F3E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 rot="5400000" flipV="1">
            <a:off x="8865311" y="6203693"/>
            <a:ext cx="1009812" cy="122702"/>
            <a:chOff x="5968726" y="3869303"/>
            <a:chExt cx="5738961" cy="21590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5968726" y="3869303"/>
              <a:ext cx="1152000" cy="215900"/>
            </a:xfrm>
            <a:prstGeom prst="rect">
              <a:avLst/>
            </a:prstGeom>
            <a:solidFill>
              <a:srgbClr val="114B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7113713" y="3869303"/>
              <a:ext cx="1152000" cy="215900"/>
            </a:xfrm>
            <a:prstGeom prst="rect">
              <a:avLst/>
            </a:prstGeom>
            <a:solidFill>
              <a:srgbClr val="1A93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8265713" y="3869303"/>
              <a:ext cx="1152000" cy="215900"/>
            </a:xfrm>
            <a:prstGeom prst="rect">
              <a:avLst/>
            </a:prstGeom>
            <a:solidFill>
              <a:srgbClr val="88D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9410700" y="3869303"/>
              <a:ext cx="1152000" cy="215900"/>
            </a:xfrm>
            <a:prstGeom prst="rect">
              <a:avLst/>
            </a:prstGeom>
            <a:solidFill>
              <a:srgbClr val="C6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0555687" y="3869303"/>
              <a:ext cx="1152000" cy="215900"/>
            </a:xfrm>
            <a:prstGeom prst="rect">
              <a:avLst/>
            </a:prstGeom>
            <a:solidFill>
              <a:srgbClr val="F3E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30520" y="3366655"/>
            <a:ext cx="430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spc="300" dirty="0" smtClean="0">
                <a:solidFill>
                  <a:srgbClr val="C6DABF"/>
                </a:solidFill>
                <a:latin typeface="Bebas"/>
              </a:rPr>
              <a:t>с.Тетющине</a:t>
            </a:r>
            <a:endParaRPr lang="ru-RU" sz="4800" b="1" spc="300" dirty="0">
              <a:solidFill>
                <a:srgbClr val="C6DABF"/>
              </a:solidFill>
              <a:latin typeface="Bebas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-13233" y="-18219"/>
            <a:ext cx="1282975" cy="40250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269520" y="-20937"/>
            <a:ext cx="2141622" cy="6871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78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A936F"/>
            </a:gs>
            <a:gs pos="46000">
              <a:schemeClr val="accent3">
                <a:lumMod val="90000"/>
                <a:lumOff val="1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9"/>
          <p:cNvSpPr/>
          <p:nvPr/>
        </p:nvSpPr>
        <p:spPr>
          <a:xfrm rot="16200000" flipV="1">
            <a:off x="-1672233" y="-679083"/>
            <a:ext cx="7843895" cy="4093029"/>
          </a:xfrm>
          <a:prstGeom prst="triangle">
            <a:avLst>
              <a:gd name="adj" fmla="val 50416"/>
            </a:avLst>
          </a:prstGeom>
          <a:solidFill>
            <a:srgbClr val="88D498"/>
          </a:solidFill>
          <a:ln>
            <a:noFill/>
          </a:ln>
          <a:effectLst>
            <a:outerShdw blurRad="546100" dist="38100" dir="19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8" y="-2969287"/>
            <a:ext cx="2810933" cy="2108200"/>
          </a:xfrm>
          <a:prstGeom prst="rect">
            <a:avLst/>
          </a:prstGeom>
        </p:spPr>
      </p:pic>
      <p:pic>
        <p:nvPicPr>
          <p:cNvPr id="11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1658" y="754743"/>
            <a:ext cx="7141028" cy="535577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397829" y="348343"/>
            <a:ext cx="0" cy="6241143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94629" y="6408056"/>
            <a:ext cx="7852231" cy="1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50858" y="226368"/>
            <a:ext cx="539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pc="300" dirty="0" smtClean="0">
                <a:solidFill>
                  <a:schemeClr val="bg1"/>
                </a:solidFill>
                <a:latin typeface="Bebas"/>
              </a:rPr>
              <a:t>Географічне положення</a:t>
            </a:r>
            <a:endParaRPr lang="ru-RU" sz="2400" b="1" spc="300" dirty="0">
              <a:solidFill>
                <a:schemeClr val="bg1"/>
              </a:solidFill>
              <a:latin typeface="Beba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742" y="348343"/>
            <a:ext cx="3817259" cy="3970318"/>
          </a:xfrm>
          <a:prstGeom prst="rect">
            <a:avLst/>
          </a:prstGeom>
          <a:noFill/>
          <a:effectLst>
            <a:outerShdw blurRad="508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2800" b="1" spc="300" dirty="0" smtClean="0">
                <a:solidFill>
                  <a:schemeClr val="bg1"/>
                </a:solidFill>
                <a:latin typeface="Bebas"/>
              </a:rPr>
              <a:t>	Село </a:t>
            </a:r>
            <a:r>
              <a:rPr lang="uk-UA" sz="2800" b="1" spc="300" dirty="0" smtClean="0">
                <a:solidFill>
                  <a:schemeClr val="bg1"/>
                </a:solidFill>
                <a:latin typeface="Bebas"/>
              </a:rPr>
              <a:t>розташоване в Харківській області, </a:t>
            </a:r>
            <a:r>
              <a:rPr lang="uk-UA" sz="2800" b="1" spc="300" dirty="0" err="1" smtClean="0">
                <a:solidFill>
                  <a:schemeClr val="bg1"/>
                </a:solidFill>
                <a:latin typeface="Bebas"/>
              </a:rPr>
              <a:t>Валківському</a:t>
            </a:r>
            <a:r>
              <a:rPr lang="uk-UA" sz="2800" b="1" spc="300" dirty="0" smtClean="0">
                <a:solidFill>
                  <a:schemeClr val="bg1"/>
                </a:solidFill>
                <a:latin typeface="Bebas"/>
              </a:rPr>
              <a:t> районі під управлінням </a:t>
            </a:r>
            <a:r>
              <a:rPr lang="uk-UA" sz="2800" b="1" spc="300" dirty="0" err="1" smtClean="0">
                <a:solidFill>
                  <a:schemeClr val="bg1"/>
                </a:solidFill>
                <a:latin typeface="Bebas"/>
              </a:rPr>
              <a:t>Баранівської</a:t>
            </a:r>
            <a:r>
              <a:rPr lang="uk-UA" sz="2800" b="1" spc="300" dirty="0" smtClean="0">
                <a:solidFill>
                  <a:schemeClr val="bg1"/>
                </a:solidFill>
                <a:latin typeface="Bebas"/>
              </a:rPr>
              <a:t> сільської ради</a:t>
            </a:r>
            <a:endParaRPr lang="ru-RU" sz="2800" b="1" spc="300" dirty="0">
              <a:solidFill>
                <a:schemeClr val="bg1"/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54348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5707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5707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8D49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95" y="-2108200"/>
            <a:ext cx="2810933" cy="2108200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 flipH="1">
            <a:off x="-1753622" y="0"/>
            <a:ext cx="8062171" cy="6858002"/>
            <a:chOff x="5847562" y="0"/>
            <a:chExt cx="8062171" cy="6858002"/>
          </a:xfrm>
          <a:blipFill>
            <a:blip r:embed="rId3"/>
            <a:stretch>
              <a:fillRect/>
            </a:stretch>
          </a:blipFill>
        </p:grpSpPr>
        <p:grpSp>
          <p:nvGrpSpPr>
            <p:cNvPr id="3" name="Группа 2"/>
            <p:cNvGrpSpPr>
              <a:grpSpLocks/>
            </p:cNvGrpSpPr>
            <p:nvPr/>
          </p:nvGrpSpPr>
          <p:grpSpPr>
            <a:xfrm>
              <a:off x="5927549" y="0"/>
              <a:ext cx="7982184" cy="6858000"/>
              <a:chOff x="2796844" y="0"/>
              <a:chExt cx="12206089" cy="10487025"/>
            </a:xfrm>
            <a:grpFill/>
          </p:grpSpPr>
          <p:sp>
            <p:nvSpPr>
              <p:cNvPr id="2" name="Равнобедренный треугольник 1"/>
              <p:cNvSpPr/>
              <p:nvPr/>
            </p:nvSpPr>
            <p:spPr>
              <a:xfrm flipV="1">
                <a:off x="6985299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Равнобедренный треугольник 4"/>
              <p:cNvSpPr/>
              <p:nvPr/>
            </p:nvSpPr>
            <p:spPr>
              <a:xfrm flipV="1">
                <a:off x="4202310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Равнобедренный треугольник 5"/>
              <p:cNvSpPr/>
              <p:nvPr/>
            </p:nvSpPr>
            <p:spPr>
              <a:xfrm>
                <a:off x="5593804" y="360213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8376793" y="3602129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Равнобедренный треугольник 7"/>
              <p:cNvSpPr/>
              <p:nvPr/>
            </p:nvSpPr>
            <p:spPr>
              <a:xfrm>
                <a:off x="2796844" y="3602128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Равнобедренный треугольник 8"/>
              <p:cNvSpPr/>
              <p:nvPr/>
            </p:nvSpPr>
            <p:spPr>
              <a:xfrm flipV="1">
                <a:off x="9796232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>
              <a:off x="9451050" y="2223640"/>
              <a:ext cx="915036" cy="2401385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281552" y="2223640"/>
              <a:ext cx="894431" cy="2383167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" idx="2"/>
            </p:cNvCxnSpPr>
            <p:nvPr/>
          </p:nvCxnSpPr>
          <p:spPr>
            <a:xfrm>
              <a:off x="6805662" y="0"/>
              <a:ext cx="1742357" cy="4636294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8548019" y="2223640"/>
              <a:ext cx="907324" cy="2406302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10363194" y="2227243"/>
              <a:ext cx="918358" cy="2397784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5847562" y="2163653"/>
              <a:ext cx="1770057" cy="4694349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Скругленный прямоугольник 58"/>
          <p:cNvSpPr/>
          <p:nvPr/>
        </p:nvSpPr>
        <p:spPr>
          <a:xfrm>
            <a:off x="6684094" y="2675996"/>
            <a:ext cx="4122057" cy="261676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3E9D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>
            <a:outerShdw blurRad="533400" dist="495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7025241" y="737833"/>
            <a:ext cx="3439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300" dirty="0" smtClean="0">
                <a:solidFill>
                  <a:schemeClr val="bg1"/>
                </a:solidFill>
                <a:latin typeface="Bebas"/>
              </a:rPr>
              <a:t>Загальна інформація</a:t>
            </a:r>
            <a:endParaRPr lang="ru-RU" sz="3600" b="1" spc="300" dirty="0">
              <a:solidFill>
                <a:schemeClr val="bg1"/>
              </a:solidFill>
              <a:latin typeface="Beb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4095" y="2675996"/>
            <a:ext cx="41220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>
                <a:solidFill>
                  <a:schemeClr val="bg1"/>
                </a:solidFill>
                <a:latin typeface="Bebas"/>
              </a:rPr>
              <a:t> </a:t>
            </a:r>
            <a:r>
              <a:rPr lang="uk-UA" sz="2200" b="1" dirty="0" smtClean="0">
                <a:solidFill>
                  <a:schemeClr val="bg1"/>
                </a:solidFill>
                <a:latin typeface="Bebas"/>
              </a:rPr>
              <a:t>   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Загальна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площа селища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- 6,06 км². </a:t>
            </a:r>
            <a:endParaRPr lang="uk-UA" sz="2500" b="1" dirty="0" smtClean="0">
              <a:solidFill>
                <a:schemeClr val="accent6">
                  <a:lumMod val="75000"/>
                </a:schemeClr>
              </a:solidFill>
              <a:latin typeface="Bebas"/>
            </a:endParaRPr>
          </a:p>
          <a:p>
            <a:pPr algn="just"/>
            <a:r>
              <a:rPr lang="uk-UA" sz="2500" b="1" dirty="0">
                <a:solidFill>
                  <a:schemeClr val="accent6">
                    <a:lumMod val="75000"/>
                  </a:schemeClr>
                </a:solidFill>
                <a:latin typeface="Bebas"/>
              </a:rPr>
              <a:t>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   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До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села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примикають: </a:t>
            </a:r>
            <a:endParaRPr lang="uk-UA" sz="2500" b="1" dirty="0" smtClean="0">
              <a:solidFill>
                <a:schemeClr val="accent6">
                  <a:lumMod val="75000"/>
                </a:schemeClr>
              </a:solidFill>
              <a:latin typeface="Bebas"/>
            </a:endParaRPr>
          </a:p>
          <a:p>
            <a:pPr algn="just"/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с. Пересади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та </a:t>
            </a:r>
            <a:endParaRPr lang="uk-UA" sz="2500" b="1" dirty="0" smtClean="0">
              <a:solidFill>
                <a:schemeClr val="accent6">
                  <a:lumMod val="75000"/>
                </a:schemeClr>
              </a:solidFill>
              <a:latin typeface="Bebas"/>
            </a:endParaRPr>
          </a:p>
          <a:p>
            <a:pPr algn="just"/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с. </a:t>
            </a:r>
            <a:r>
              <a:rPr lang="uk-UA" sz="2500" b="1" dirty="0" err="1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Чорномори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 (до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50-ти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мешканців </a:t>
            </a:r>
            <a:r>
              <a:rPr lang="uk-UA" sz="2500" b="1" dirty="0" smtClean="0">
                <a:solidFill>
                  <a:schemeClr val="accent6">
                    <a:lumMod val="75000"/>
                  </a:schemeClr>
                </a:solidFill>
                <a:latin typeface="Bebas"/>
              </a:rPr>
              <a:t>на село)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10067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60"/>
                            </p:stCondLst>
                            <p:childTnLst>
                              <p:par>
                                <p:cTn id="1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40"/>
                            </p:stCondLst>
                            <p:childTnLst>
                              <p:par>
                                <p:cTn id="2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80"/>
                            </p:stCondLst>
                            <p:childTnLst>
                              <p:par>
                                <p:cTn id="2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20"/>
                            </p:stCondLst>
                            <p:childTnLst>
                              <p:par>
                                <p:cTn id="3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F7F7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8D498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95" y="-2108200"/>
            <a:ext cx="2810933" cy="2108200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5847562" y="0"/>
            <a:ext cx="8062171" cy="6858002"/>
            <a:chOff x="5847562" y="0"/>
            <a:chExt cx="8062171" cy="6858002"/>
          </a:xfrm>
          <a:blipFill>
            <a:blip r:embed="rId3"/>
            <a:stretch>
              <a:fillRect/>
            </a:stretch>
          </a:blipFill>
        </p:grpSpPr>
        <p:grpSp>
          <p:nvGrpSpPr>
            <p:cNvPr id="3" name="Группа 2"/>
            <p:cNvGrpSpPr>
              <a:grpSpLocks/>
            </p:cNvGrpSpPr>
            <p:nvPr/>
          </p:nvGrpSpPr>
          <p:grpSpPr>
            <a:xfrm>
              <a:off x="5927549" y="0"/>
              <a:ext cx="7982184" cy="6858000"/>
              <a:chOff x="2796844" y="0"/>
              <a:chExt cx="12206089" cy="10487025"/>
            </a:xfrm>
            <a:grpFill/>
          </p:grpSpPr>
          <p:sp>
            <p:nvSpPr>
              <p:cNvPr id="2" name="Равнобедренный треугольник 1"/>
              <p:cNvSpPr/>
              <p:nvPr/>
            </p:nvSpPr>
            <p:spPr>
              <a:xfrm flipV="1">
                <a:off x="6985299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Равнобедренный треугольник 4"/>
              <p:cNvSpPr/>
              <p:nvPr/>
            </p:nvSpPr>
            <p:spPr>
              <a:xfrm flipV="1">
                <a:off x="4202310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Равнобедренный треугольник 5"/>
              <p:cNvSpPr/>
              <p:nvPr/>
            </p:nvSpPr>
            <p:spPr>
              <a:xfrm>
                <a:off x="5593804" y="360213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8376793" y="3602129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Равнобедренный треугольник 7"/>
              <p:cNvSpPr/>
              <p:nvPr/>
            </p:nvSpPr>
            <p:spPr>
              <a:xfrm>
                <a:off x="2796844" y="3602128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Равнобедренный треугольник 8"/>
              <p:cNvSpPr/>
              <p:nvPr/>
            </p:nvSpPr>
            <p:spPr>
              <a:xfrm flipV="1">
                <a:off x="9796232" y="0"/>
                <a:ext cx="5206701" cy="688489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" name="Прямая соединительная линия 13"/>
            <p:cNvCxnSpPr/>
            <p:nvPr/>
          </p:nvCxnSpPr>
          <p:spPr>
            <a:xfrm>
              <a:off x="9451050" y="2223640"/>
              <a:ext cx="915036" cy="2401385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1281552" y="2223640"/>
              <a:ext cx="894431" cy="2383167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>
              <a:stCxn id="4" idx="2"/>
            </p:cNvCxnSpPr>
            <p:nvPr/>
          </p:nvCxnSpPr>
          <p:spPr>
            <a:xfrm>
              <a:off x="6805662" y="0"/>
              <a:ext cx="1742357" cy="4636294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8548019" y="2223640"/>
              <a:ext cx="907324" cy="2406302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10363194" y="2227243"/>
              <a:ext cx="918358" cy="2397784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V="1">
              <a:off x="5847562" y="2163653"/>
              <a:ext cx="1770057" cy="4694349"/>
            </a:xfrm>
            <a:prstGeom prst="line">
              <a:avLst/>
            </a:prstGeom>
            <a:grpFill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Скругленный прямоугольник 58"/>
          <p:cNvSpPr/>
          <p:nvPr/>
        </p:nvSpPr>
        <p:spPr>
          <a:xfrm>
            <a:off x="377372" y="563166"/>
            <a:ext cx="4122057" cy="59701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114B5F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>
            <a:outerShdw blurRad="469900" dist="292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4624941" y="1623475"/>
            <a:ext cx="2949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300" dirty="0" smtClean="0">
                <a:solidFill>
                  <a:schemeClr val="bg1"/>
                </a:solidFill>
                <a:latin typeface="Bebas"/>
              </a:rPr>
              <a:t>Історичні відомості</a:t>
            </a:r>
            <a:endParaRPr lang="ru-RU" sz="3600" b="1" spc="300" dirty="0">
              <a:solidFill>
                <a:schemeClr val="bg1"/>
              </a:solidFill>
              <a:latin typeface="Beba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9014" y="740229"/>
            <a:ext cx="39769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Bebas"/>
              </a:rPr>
              <a:t>  </a:t>
            </a:r>
            <a:r>
              <a:rPr lang="uk-UA" b="1" dirty="0" smtClean="0">
                <a:latin typeface="Bebas"/>
              </a:rPr>
              <a:t>Село Тетющине засноване у середині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ⅩⅤⅢ</a:t>
            </a:r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 ст. </a:t>
            </a:r>
          </a:p>
          <a:p>
            <a:pPr algn="just"/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  Інформації про його заснування дуже мало, але за розповідями односельців його заснував пан на прізвище Тетющ.</a:t>
            </a:r>
          </a:p>
          <a:p>
            <a:pPr algn="just"/>
            <a:r>
              <a:rPr lang="uk-UA" b="1" dirty="0">
                <a:latin typeface="Bebas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 За радянські часи на території </a:t>
            </a:r>
            <a:r>
              <a:rPr lang="uk-UA" b="1" dirty="0">
                <a:latin typeface="Bebas"/>
                <a:cs typeface="Times New Roman" panose="02020603050405020304" pitchFamily="18" charset="0"/>
              </a:rPr>
              <a:t>селища була </a:t>
            </a:r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молочно-товарна ферма та бурякоприймальний пункт який приймав осінні збори буряків, після чого їх перевозили до Коломаку</a:t>
            </a:r>
            <a:r>
              <a:rPr lang="uk-UA" b="1" dirty="0">
                <a:latin typeface="Bebas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де був </a:t>
            </a:r>
            <a:r>
              <a:rPr lang="uk-UA" b="1" dirty="0">
                <a:latin typeface="Bebas"/>
                <a:cs typeface="Times New Roman" panose="02020603050405020304" pitchFamily="18" charset="0"/>
              </a:rPr>
              <a:t>розташований Ново</a:t>
            </a:r>
            <a:r>
              <a:rPr lang="en-US" b="1" dirty="0">
                <a:latin typeface="Bebas"/>
                <a:cs typeface="Times New Roman" panose="02020603050405020304" pitchFamily="18" charset="0"/>
              </a:rPr>
              <a:t>i</a:t>
            </a:r>
            <a:r>
              <a:rPr lang="uk-UA" b="1" dirty="0">
                <a:latin typeface="Bebas"/>
                <a:cs typeface="Times New Roman" panose="02020603050405020304" pitchFamily="18" charset="0"/>
              </a:rPr>
              <a:t>ван</a:t>
            </a:r>
            <a:r>
              <a:rPr lang="en-US" b="1" dirty="0">
                <a:latin typeface="Bebas"/>
                <a:cs typeface="Times New Roman" panose="02020603050405020304" pitchFamily="18" charset="0"/>
              </a:rPr>
              <a:t>i</a:t>
            </a:r>
            <a:r>
              <a:rPr lang="uk-UA" b="1" dirty="0">
                <a:latin typeface="Bebas"/>
                <a:cs typeface="Times New Roman" panose="02020603050405020304" pitchFamily="18" charset="0"/>
              </a:rPr>
              <a:t>вський цукровий </a:t>
            </a:r>
            <a:r>
              <a:rPr lang="uk-UA" b="1" dirty="0" smtClean="0">
                <a:latin typeface="Bebas"/>
                <a:cs typeface="Times New Roman" panose="02020603050405020304" pitchFamily="18" charset="0"/>
              </a:rPr>
              <a:t>завод. Він був побудований</a:t>
            </a:r>
            <a:r>
              <a:rPr lang="ru-RU" b="1" dirty="0">
                <a:latin typeface="Bebas"/>
                <a:cs typeface="Times New Roman" panose="02020603050405020304" pitchFamily="18" charset="0"/>
              </a:rPr>
              <a:t>в 1901 </a:t>
            </a:r>
            <a:r>
              <a:rPr lang="ru-RU" b="1" dirty="0" smtClean="0">
                <a:latin typeface="Bebas"/>
                <a:cs typeface="Times New Roman" panose="02020603050405020304" pitchFamily="18" charset="0"/>
              </a:rPr>
              <a:t>р. У </a:t>
            </a:r>
            <a:r>
              <a:rPr lang="ru-RU" b="1" dirty="0">
                <a:latin typeface="Bebas"/>
                <a:cs typeface="Times New Roman" panose="02020603050405020304" pitchFamily="18" charset="0"/>
              </a:rPr>
              <a:t>1954 </a:t>
            </a:r>
            <a:r>
              <a:rPr lang="ru-RU" b="1" dirty="0" smtClean="0">
                <a:latin typeface="Bebas"/>
                <a:cs typeface="Times New Roman" panose="02020603050405020304" pitchFamily="18" charset="0"/>
              </a:rPr>
              <a:t>р. </a:t>
            </a:r>
            <a:r>
              <a:rPr lang="ru-RU" b="1" dirty="0" err="1" smtClean="0">
                <a:latin typeface="Bebas"/>
                <a:cs typeface="Times New Roman" panose="02020603050405020304" pitchFamily="18" charset="0"/>
              </a:rPr>
              <a:t>потужнiсть</a:t>
            </a:r>
            <a:r>
              <a:rPr lang="ru-RU" b="1" dirty="0" smtClean="0">
                <a:latin typeface="Bebas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Bebas"/>
                <a:cs typeface="Times New Roman" panose="02020603050405020304" pitchFamily="18" charset="0"/>
              </a:rPr>
              <a:t>заводу складала 820т перероблених цукрових бурякiв на добу. Пiсля ряду проведених реконструкцiй вона досягла 1700т бурякiв на </a:t>
            </a:r>
            <a:r>
              <a:rPr lang="ru-RU" b="1" dirty="0" smtClean="0">
                <a:latin typeface="Bebas"/>
                <a:cs typeface="Times New Roman" panose="02020603050405020304" pitchFamily="18" charset="0"/>
              </a:rPr>
              <a:t>добу</a:t>
            </a:r>
            <a:r>
              <a:rPr lang="ru-RU" b="1" dirty="0" smtClean="0">
                <a:solidFill>
                  <a:schemeClr val="bg1"/>
                </a:solidFill>
                <a:latin typeface="Bebas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30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60"/>
                            </p:stCondLst>
                            <p:childTnLst>
                              <p:par>
                                <p:cTn id="1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160"/>
                            </p:stCondLst>
                            <p:childTnLst>
                              <p:par>
                                <p:cTn id="18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2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600"/>
                            </p:stCondLst>
                            <p:childTnLst>
                              <p:par>
                                <p:cTn id="2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20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E9D2"/>
            </a:gs>
            <a:gs pos="2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45" y="-2108200"/>
            <a:ext cx="2810933" cy="210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542" y="307319"/>
            <a:ext cx="116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noFill/>
                <a:latin typeface="Bebas"/>
              </a:rPr>
              <a:t>На території села, знаходяться два ставки, які були викопані ще за часів Другої світової війни.</a:t>
            </a:r>
            <a:endParaRPr lang="ru-RU" sz="2400" b="1" dirty="0">
              <a:noFill/>
              <a:latin typeface="Beba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75" b="-6937"/>
          <a:stretch/>
        </p:blipFill>
        <p:spPr>
          <a:xfrm>
            <a:off x="291384" y="1001932"/>
            <a:ext cx="7808092" cy="5856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26582" y="1445635"/>
            <a:ext cx="364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noFill/>
                <a:latin typeface="Bebas"/>
              </a:rPr>
              <a:t>Раніше ставки були чистими та влітку там купалися діти.</a:t>
            </a:r>
            <a:endParaRPr lang="ru-RU" b="1" dirty="0">
              <a:noFill/>
              <a:latin typeface="Beba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433" y="1656692"/>
            <a:ext cx="2580290" cy="45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94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00"/>
                            </p:stCondLst>
                            <p:childTnLst>
                              <p:par>
                                <p:cTn id="15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3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4B5F"/>
            </a:gs>
            <a:gs pos="43000">
              <a:srgbClr val="7096A9"/>
            </a:gs>
            <a:gs pos="8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4" t="-11992"/>
          <a:stretch/>
        </p:blipFill>
        <p:spPr>
          <a:xfrm>
            <a:off x="0" y="682168"/>
            <a:ext cx="8264540" cy="4656753"/>
          </a:xfrm>
          <a:prstGeom prst="rect">
            <a:avLst/>
          </a:prstGeom>
        </p:spPr>
      </p:pic>
      <p:sp>
        <p:nvSpPr>
          <p:cNvPr id="6" name="Параллелограмм 5"/>
          <p:cNvSpPr/>
          <p:nvPr/>
        </p:nvSpPr>
        <p:spPr>
          <a:xfrm>
            <a:off x="7688822" y="337682"/>
            <a:ext cx="4162333" cy="5345723"/>
          </a:xfrm>
          <a:prstGeom prst="parallelogram">
            <a:avLst/>
          </a:prstGeom>
          <a:gradFill flip="none" rotWithShape="1">
            <a:gsLst>
              <a:gs pos="0">
                <a:srgbClr val="F3E9D2">
                  <a:shade val="30000"/>
                  <a:satMod val="115000"/>
                </a:srgbClr>
              </a:gs>
              <a:gs pos="50000">
                <a:srgbClr val="F3E9D2">
                  <a:shade val="67500"/>
                  <a:satMod val="115000"/>
                </a:srgbClr>
              </a:gs>
              <a:gs pos="100000">
                <a:srgbClr val="F3E9D2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762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45" y="-2108200"/>
            <a:ext cx="2810933" cy="210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2356" y="2525946"/>
            <a:ext cx="26766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114B5F"/>
                </a:solidFill>
                <a:latin typeface="Bebas"/>
              </a:rPr>
              <a:t>Івана </a:t>
            </a:r>
            <a:r>
              <a:rPr lang="uk-UA" sz="4400" b="1" dirty="0">
                <a:solidFill>
                  <a:srgbClr val="114B5F"/>
                </a:solidFill>
                <a:latin typeface="Bebas"/>
              </a:rPr>
              <a:t>Купала</a:t>
            </a:r>
            <a:endParaRPr lang="ru-RU" sz="4400" b="1" dirty="0">
              <a:solidFill>
                <a:srgbClr val="114B5F"/>
              </a:solidFill>
              <a:latin typeface="Bebas"/>
            </a:endParaRPr>
          </a:p>
          <a:p>
            <a:r>
              <a:rPr lang="uk-UA" sz="4400" b="1" dirty="0" err="1" smtClean="0">
                <a:noFill/>
                <a:latin typeface="Bebas"/>
              </a:rPr>
              <a:t>вятодиціїткультурасел</a:t>
            </a:r>
            <a:endParaRPr lang="ru-RU" sz="4400" b="1" dirty="0">
              <a:noFill/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2122355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14B5F"/>
            </a:gs>
            <a:gs pos="43000">
              <a:srgbClr val="7096A9"/>
            </a:gs>
            <a:gs pos="8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0" y="122750"/>
            <a:ext cx="5973969" cy="4480477"/>
          </a:xfrm>
          <a:prstGeom prst="rect">
            <a:avLst/>
          </a:prstGeom>
        </p:spPr>
      </p:pic>
      <p:sp>
        <p:nvSpPr>
          <p:cNvPr id="6" name="Параллелограмм 5"/>
          <p:cNvSpPr>
            <a:spLocks noChangeAspect="1"/>
          </p:cNvSpPr>
          <p:nvPr/>
        </p:nvSpPr>
        <p:spPr>
          <a:xfrm>
            <a:off x="-1664875" y="-619747"/>
            <a:ext cx="7262447" cy="5345723"/>
          </a:xfrm>
          <a:prstGeom prst="parallelogram">
            <a:avLst/>
          </a:prstGeom>
          <a:gradFill flip="none" rotWithShape="1">
            <a:gsLst>
              <a:gs pos="0">
                <a:srgbClr val="F3E9D2">
                  <a:shade val="30000"/>
                  <a:satMod val="115000"/>
                </a:srgbClr>
              </a:gs>
              <a:gs pos="50000">
                <a:srgbClr val="F3E9D2">
                  <a:shade val="67500"/>
                  <a:satMod val="115000"/>
                </a:srgbClr>
              </a:gs>
              <a:gs pos="100000">
                <a:srgbClr val="F3E9D2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7620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345" y="-2108200"/>
            <a:ext cx="2810933" cy="210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7884" y="4848726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114B5F"/>
                </a:solidFill>
                <a:latin typeface="Bebas"/>
              </a:rPr>
              <a:t>Свято Пасхи</a:t>
            </a:r>
            <a:endParaRPr lang="ru-RU" sz="2400" b="1" dirty="0">
              <a:solidFill>
                <a:srgbClr val="114B5F"/>
              </a:solidFill>
              <a:latin typeface="Beba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76397" y="2053115"/>
            <a:ext cx="4266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latin typeface="Bebas"/>
              </a:rPr>
              <a:t>Традиції та культура села</a:t>
            </a:r>
            <a:endParaRPr lang="ru-RU" sz="4400" b="1" dirty="0">
              <a:solidFill>
                <a:schemeClr val="bg1"/>
              </a:solidFill>
              <a:latin typeface="Beba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8277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Bebas"/>
              </a:rPr>
              <a:t>     Святкували Пасху </a:t>
            </a:r>
            <a:r>
              <a:rPr lang="uk-UA" sz="2400" b="1" dirty="0" smtClean="0">
                <a:latin typeface="Bebas"/>
              </a:rPr>
              <a:t>усім селом</a:t>
            </a:r>
            <a:r>
              <a:rPr lang="uk-UA" sz="2400" b="1" dirty="0" smtClean="0">
                <a:latin typeface="Bebas"/>
              </a:rPr>
              <a:t>! Уся </a:t>
            </a:r>
            <a:r>
              <a:rPr lang="uk-UA" sz="2400" b="1" dirty="0" smtClean="0">
                <a:latin typeface="Bebas"/>
              </a:rPr>
              <a:t>молодь села збиралася, брали з собою їжу, простирадла та відправлялися у байрак, де грали у футбол, волейбол</a:t>
            </a:r>
            <a:r>
              <a:rPr lang="ru-RU" sz="2400" b="1" dirty="0">
                <a:latin typeface="Bebas"/>
              </a:rPr>
              <a:t>, </a:t>
            </a:r>
            <a:r>
              <a:rPr lang="ru-RU" sz="2400" b="1" dirty="0" err="1">
                <a:latin typeface="Bebas"/>
              </a:rPr>
              <a:t>смажили</a:t>
            </a:r>
            <a:r>
              <a:rPr lang="ru-RU" sz="2400" b="1" dirty="0">
                <a:latin typeface="Bebas"/>
              </a:rPr>
              <a:t> </a:t>
            </a:r>
            <a:r>
              <a:rPr lang="ru-RU" sz="2400" b="1" dirty="0" err="1" smtClean="0">
                <a:latin typeface="Bebas"/>
              </a:rPr>
              <a:t>м'ясо</a:t>
            </a:r>
            <a:r>
              <a:rPr lang="ru-RU" sz="2400" b="1" dirty="0" smtClean="0">
                <a:latin typeface="Bebas"/>
              </a:rPr>
              <a:t> та </a:t>
            </a:r>
            <a:r>
              <a:rPr lang="ru-RU" sz="2400" b="1" dirty="0" err="1">
                <a:latin typeface="Bebas"/>
              </a:rPr>
              <a:t>їли</a:t>
            </a:r>
            <a:r>
              <a:rPr lang="ru-RU" sz="2400" b="1" dirty="0">
                <a:latin typeface="Bebas"/>
              </a:rPr>
              <a:t> </a:t>
            </a:r>
            <a:r>
              <a:rPr lang="ru-RU" sz="2400" b="1" dirty="0" err="1" smtClean="0">
                <a:latin typeface="Bebas"/>
              </a:rPr>
              <a:t>паску</a:t>
            </a:r>
            <a:r>
              <a:rPr lang="ru-RU" sz="2400" b="1" dirty="0" smtClean="0">
                <a:latin typeface="Bebas"/>
              </a:rPr>
              <a:t>. </a:t>
            </a:r>
            <a:r>
              <a:rPr lang="ru-RU" sz="2400" b="1" dirty="0" err="1" smtClean="0">
                <a:latin typeface="Bebas"/>
              </a:rPr>
              <a:t>Святкування</a:t>
            </a:r>
            <a:r>
              <a:rPr lang="ru-RU" sz="2400" b="1" dirty="0" smtClean="0">
                <a:latin typeface="Bebas"/>
              </a:rPr>
              <a:t> </a:t>
            </a:r>
            <a:r>
              <a:rPr lang="ru-RU" sz="2400" b="1" dirty="0" err="1" smtClean="0">
                <a:latin typeface="Bebas"/>
              </a:rPr>
              <a:t>продовжувалося</a:t>
            </a:r>
            <a:r>
              <a:rPr lang="ru-RU" sz="2400" b="1" dirty="0" smtClean="0">
                <a:latin typeface="Bebas"/>
              </a:rPr>
              <a:t> у </a:t>
            </a:r>
            <a:r>
              <a:rPr lang="ru-RU" sz="2400" b="1" dirty="0" err="1" smtClean="0">
                <a:latin typeface="Bebas"/>
              </a:rPr>
              <a:t>нашому</a:t>
            </a:r>
            <a:r>
              <a:rPr lang="ru-RU" sz="2400" b="1" dirty="0" smtClean="0">
                <a:latin typeface="Bebas"/>
              </a:rPr>
              <a:t> </a:t>
            </a:r>
            <a:r>
              <a:rPr lang="ru-RU" sz="2400" b="1" dirty="0" err="1" smtClean="0">
                <a:latin typeface="Bebas"/>
              </a:rPr>
              <a:t>дворі</a:t>
            </a:r>
            <a:r>
              <a:rPr lang="ru-RU" sz="2400" b="1" dirty="0" smtClean="0">
                <a:latin typeface="Bebas"/>
              </a:rPr>
              <a:t> з </a:t>
            </a:r>
            <a:r>
              <a:rPr lang="ru-RU" sz="2400" b="1" dirty="0" err="1" smtClean="0">
                <a:latin typeface="Bebas"/>
              </a:rPr>
              <a:t>музикою</a:t>
            </a:r>
            <a:r>
              <a:rPr lang="ru-RU" sz="2400" b="1" dirty="0" smtClean="0">
                <a:latin typeface="Bebas"/>
              </a:rPr>
              <a:t> та </a:t>
            </a:r>
            <a:r>
              <a:rPr lang="ru-RU" sz="2400" b="1" dirty="0" err="1" smtClean="0">
                <a:latin typeface="Bebas"/>
              </a:rPr>
              <a:t>танцями</a:t>
            </a:r>
            <a:r>
              <a:rPr lang="ru-RU" sz="2400" b="1" dirty="0" smtClean="0">
                <a:latin typeface="Bebas"/>
              </a:rPr>
              <a:t>… Але так було не </a:t>
            </a:r>
            <a:r>
              <a:rPr lang="ru-RU" sz="2400" b="1" dirty="0" err="1" smtClean="0">
                <a:latin typeface="Bebas"/>
              </a:rPr>
              <a:t>завжди</a:t>
            </a:r>
            <a:r>
              <a:rPr lang="ru-RU" sz="2400" b="1" dirty="0" smtClean="0">
                <a:latin typeface="Bebas"/>
              </a:rPr>
              <a:t>. </a:t>
            </a:r>
            <a:endParaRPr lang="uk-UA" sz="2400" b="1" dirty="0" smtClean="0">
              <a:latin typeface="Bebas"/>
            </a:endParaRPr>
          </a:p>
        </p:txBody>
      </p:sp>
    </p:spTree>
    <p:extLst>
      <p:ext uri="{BB962C8B-B14F-4D97-AF65-F5344CB8AC3E}">
        <p14:creationId xmlns:p14="http://schemas.microsoft.com/office/powerpoint/2010/main" val="45908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80"/>
                            </p:stCondLst>
                            <p:childTnLst>
                              <p:par>
                                <p:cTn id="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A936F"/>
            </a:gs>
            <a:gs pos="46000">
              <a:schemeClr val="accent3">
                <a:lumMod val="90000"/>
                <a:lumOff val="1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8" y="-2969287"/>
            <a:ext cx="2810933" cy="21082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397829" y="977900"/>
            <a:ext cx="0" cy="505460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194629" y="5826853"/>
            <a:ext cx="7852231" cy="1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66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95" r="4282" b="959"/>
          <a:stretch>
            <a:fillRect/>
          </a:stretch>
        </p:blipFill>
        <p:spPr>
          <a:xfrm>
            <a:off x="4566589" y="1200106"/>
            <a:ext cx="7164000" cy="43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3041" y="319712"/>
            <a:ext cx="396602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  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На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сьогодні в селі мешкає близько 15 чоловік, загалом це бабусі та дідусі.</a:t>
            </a:r>
          </a:p>
          <a:p>
            <a:pPr algn="just"/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    Уся молодь,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яка раніше мешкала в селі, поступово переїхала до міста.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Традиції, яких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раніше дотримувались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мешканці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села поступово забулись.</a:t>
            </a:r>
          </a:p>
          <a:p>
            <a:pPr algn="just"/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  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Для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мене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село -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це частина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мене! Я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завжди радий приїхати туди та </a:t>
            </a:r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відпочити від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міської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метушні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.</a:t>
            </a:r>
          </a:p>
          <a:p>
            <a:pPr algn="just"/>
            <a:r>
              <a:rPr lang="uk-U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Люблю </a:t>
            </a:r>
            <a:r>
              <a:rPr lang="uk-UA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ebas"/>
              </a:rPr>
              <a:t>своє село!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Beba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5438" y="336273"/>
            <a:ext cx="5186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ebas"/>
              </a:rPr>
              <a:t>Але так було не </a:t>
            </a:r>
            <a:r>
              <a:rPr lang="ru-RU" sz="3200" b="1" dirty="0" err="1" smtClean="0">
                <a:latin typeface="Bebas"/>
              </a:rPr>
              <a:t>завжди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86781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3E9D2"/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7639" y="2980564"/>
            <a:ext cx="4289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latin typeface="Bebas"/>
              </a:rPr>
              <a:t>Дякую за увагу</a:t>
            </a:r>
            <a:endParaRPr lang="ru-RU" sz="4000" b="1" dirty="0">
              <a:solidFill>
                <a:schemeClr val="bg1"/>
              </a:solidFill>
              <a:latin typeface="Beba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37" y="-2108200"/>
            <a:ext cx="2810933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6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310</Words>
  <Application>Microsoft Office PowerPoint</Application>
  <PresentationFormat>Широкоэкранный</PresentationFormat>
  <Paragraphs>30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Bebas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Стас Коваль</dc:creator>
  <cp:lastModifiedBy>Пользователь Windows</cp:lastModifiedBy>
  <cp:revision>83</cp:revision>
  <dcterms:created xsi:type="dcterms:W3CDTF">2021-02-24T13:57:51Z</dcterms:created>
  <dcterms:modified xsi:type="dcterms:W3CDTF">2021-03-22T11:22:07Z</dcterms:modified>
  <cp:contentStatus/>
</cp:coreProperties>
</file>