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37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377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51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634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764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00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358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98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437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160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3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937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78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64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75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893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C0D23D-CE71-4BC4-B3EA-16DE359181A8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10008C-382B-40B0-B0E2-DD584237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6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0811" y="679883"/>
            <a:ext cx="2571750" cy="395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823" y="5134571"/>
            <a:ext cx="2371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Олесь Гончар</a:t>
            </a:r>
          </a:p>
          <a:p>
            <a:pPr algn="ctr"/>
            <a:r>
              <a:rPr lang="uk-UA" dirty="0" smtClean="0"/>
              <a:t>1918-1995рр.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809625"/>
            <a:ext cx="570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Висловлювання про українську мову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1575" y="1408837"/>
            <a:ext cx="3209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1F1F"/>
                </a:solidFill>
              </a:rPr>
              <a:t>"</a:t>
            </a:r>
            <a:r>
              <a:rPr lang="ru-RU" sz="1600" dirty="0" err="1">
                <a:solidFill>
                  <a:srgbClr val="1F1F1F"/>
                </a:solidFill>
              </a:rPr>
              <a:t>Мова</a:t>
            </a:r>
            <a:r>
              <a:rPr lang="ru-RU" sz="1600" dirty="0">
                <a:solidFill>
                  <a:srgbClr val="1F1F1F"/>
                </a:solidFill>
              </a:rPr>
              <a:t> - </a:t>
            </a:r>
            <a:r>
              <a:rPr lang="ru-RU" sz="1600" dirty="0" err="1">
                <a:solidFill>
                  <a:srgbClr val="1F1F1F"/>
                </a:solidFill>
              </a:rPr>
              <a:t>це</a:t>
            </a:r>
            <a:r>
              <a:rPr lang="ru-RU" sz="1600" dirty="0">
                <a:solidFill>
                  <a:srgbClr val="1F1F1F"/>
                </a:solidFill>
              </a:rPr>
              <a:t> не просто </a:t>
            </a:r>
            <a:r>
              <a:rPr lang="ru-RU" sz="1600" dirty="0" err="1">
                <a:solidFill>
                  <a:srgbClr val="1F1F1F"/>
                </a:solidFill>
              </a:rPr>
              <a:t>спос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>
                <a:solidFill>
                  <a:srgbClr val="1F1F1F"/>
                </a:solidFill>
              </a:rPr>
              <a:t>б </a:t>
            </a:r>
            <a:r>
              <a:rPr lang="ru-RU" sz="1600" dirty="0" err="1">
                <a:solidFill>
                  <a:srgbClr val="1F1F1F"/>
                </a:solidFill>
              </a:rPr>
              <a:t>сп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лкування</a:t>
            </a:r>
            <a:r>
              <a:rPr lang="ru-RU" sz="1600" dirty="0">
                <a:solidFill>
                  <a:srgbClr val="1F1F1F"/>
                </a:solidFill>
              </a:rPr>
              <a:t>, а </a:t>
            </a:r>
            <a:r>
              <a:rPr lang="ru-RU" sz="1600" dirty="0" err="1">
                <a:solidFill>
                  <a:srgbClr val="1F1F1F"/>
                </a:solidFill>
              </a:rPr>
              <a:t>щось</a:t>
            </a:r>
            <a:r>
              <a:rPr lang="ru-RU" sz="1600" dirty="0">
                <a:solidFill>
                  <a:srgbClr val="1F1F1F"/>
                </a:solidFill>
              </a:rPr>
              <a:t> б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льш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значуще</a:t>
            </a:r>
            <a:r>
              <a:rPr lang="ru-RU" sz="1600" dirty="0">
                <a:solidFill>
                  <a:srgbClr val="1F1F1F"/>
                </a:solidFill>
              </a:rPr>
              <a:t>. </a:t>
            </a:r>
            <a:r>
              <a:rPr lang="ru-RU" sz="1600" dirty="0" err="1">
                <a:solidFill>
                  <a:srgbClr val="1F1F1F"/>
                </a:solidFill>
              </a:rPr>
              <a:t>Мова</a:t>
            </a:r>
            <a:r>
              <a:rPr lang="ru-RU" sz="1600" dirty="0">
                <a:solidFill>
                  <a:srgbClr val="1F1F1F"/>
                </a:solidFill>
              </a:rPr>
              <a:t> - </a:t>
            </a:r>
            <a:r>
              <a:rPr lang="ru-RU" sz="1600" dirty="0" err="1">
                <a:solidFill>
                  <a:srgbClr val="1F1F1F"/>
                </a:solidFill>
              </a:rPr>
              <a:t>це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вс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en-US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глибинн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en-US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пласти</a:t>
            </a:r>
            <a:r>
              <a:rPr lang="ru-RU" sz="1600" dirty="0">
                <a:solidFill>
                  <a:srgbClr val="1F1F1F"/>
                </a:solidFill>
              </a:rPr>
              <a:t> духовного </a:t>
            </a:r>
            <a:r>
              <a:rPr lang="ru-RU" sz="1600" dirty="0" err="1">
                <a:solidFill>
                  <a:srgbClr val="1F1F1F"/>
                </a:solidFill>
              </a:rPr>
              <a:t>життя</a:t>
            </a:r>
            <a:r>
              <a:rPr lang="ru-RU" sz="1600" dirty="0">
                <a:solidFill>
                  <a:srgbClr val="1F1F1F"/>
                </a:solidFill>
              </a:rPr>
              <a:t> народу, </a:t>
            </a:r>
            <a:r>
              <a:rPr lang="ru-RU" sz="1600" dirty="0" err="1">
                <a:solidFill>
                  <a:srgbClr val="1F1F1F"/>
                </a:solidFill>
              </a:rPr>
              <a:t>його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сторична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пам'ять</a:t>
            </a:r>
            <a:r>
              <a:rPr lang="ru-RU" sz="1600" dirty="0">
                <a:solidFill>
                  <a:srgbClr val="1F1F1F"/>
                </a:solidFill>
              </a:rPr>
              <a:t>, </a:t>
            </a:r>
            <a:r>
              <a:rPr lang="ru-RU" sz="1600" dirty="0" err="1">
                <a:solidFill>
                  <a:srgbClr val="1F1F1F"/>
                </a:solidFill>
              </a:rPr>
              <a:t>найц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нн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ше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надбання</a:t>
            </a:r>
            <a:r>
              <a:rPr lang="ru-RU" sz="1600" dirty="0">
                <a:solidFill>
                  <a:srgbClr val="1F1F1F"/>
                </a:solidFill>
              </a:rPr>
              <a:t> в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>
                <a:solidFill>
                  <a:srgbClr val="1F1F1F"/>
                </a:solidFill>
              </a:rPr>
              <a:t>к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>
                <a:solidFill>
                  <a:srgbClr val="1F1F1F"/>
                </a:solidFill>
              </a:rPr>
              <a:t>в, </a:t>
            </a:r>
            <a:r>
              <a:rPr lang="ru-RU" sz="1600" dirty="0" err="1">
                <a:solidFill>
                  <a:srgbClr val="1F1F1F"/>
                </a:solidFill>
              </a:rPr>
              <a:t>мова</a:t>
            </a:r>
            <a:r>
              <a:rPr lang="ru-RU" sz="1600" dirty="0">
                <a:solidFill>
                  <a:srgbClr val="1F1F1F"/>
                </a:solidFill>
              </a:rPr>
              <a:t> - </a:t>
            </a:r>
            <a:r>
              <a:rPr lang="ru-RU" sz="1600" dirty="0" err="1">
                <a:solidFill>
                  <a:srgbClr val="1F1F1F"/>
                </a:solidFill>
              </a:rPr>
              <a:t>це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ще</a:t>
            </a:r>
            <a:r>
              <a:rPr lang="ru-RU" sz="1600" dirty="0">
                <a:solidFill>
                  <a:srgbClr val="1F1F1F"/>
                </a:solidFill>
              </a:rPr>
              <a:t> й </a:t>
            </a:r>
            <a:r>
              <a:rPr lang="ru-RU" sz="1600" dirty="0" err="1">
                <a:solidFill>
                  <a:srgbClr val="1F1F1F"/>
                </a:solidFill>
              </a:rPr>
              <a:t>музика</a:t>
            </a:r>
            <a:r>
              <a:rPr lang="ru-RU" sz="1600" dirty="0">
                <a:solidFill>
                  <a:srgbClr val="1F1F1F"/>
                </a:solidFill>
              </a:rPr>
              <a:t>, мелодика, </a:t>
            </a:r>
            <a:r>
              <a:rPr lang="ru-RU" sz="1600" dirty="0" err="1">
                <a:solidFill>
                  <a:srgbClr val="1F1F1F"/>
                </a:solidFill>
              </a:rPr>
              <a:t>фарби</a:t>
            </a:r>
            <a:r>
              <a:rPr lang="ru-RU" sz="1600" dirty="0">
                <a:solidFill>
                  <a:srgbClr val="1F1F1F"/>
                </a:solidFill>
              </a:rPr>
              <a:t>, </a:t>
            </a:r>
            <a:r>
              <a:rPr lang="ru-RU" sz="1600" dirty="0" err="1">
                <a:solidFill>
                  <a:srgbClr val="1F1F1F"/>
                </a:solidFill>
              </a:rPr>
              <a:t>буття</a:t>
            </a:r>
            <a:r>
              <a:rPr lang="ru-RU" sz="1600" dirty="0">
                <a:solidFill>
                  <a:srgbClr val="1F1F1F"/>
                </a:solidFill>
              </a:rPr>
              <a:t>, </a:t>
            </a:r>
            <a:r>
              <a:rPr lang="ru-RU" sz="1600" dirty="0" err="1">
                <a:solidFill>
                  <a:srgbClr val="1F1F1F"/>
                </a:solidFill>
              </a:rPr>
              <a:t>сучасна</a:t>
            </a:r>
            <a:r>
              <a:rPr lang="ru-RU" sz="1600" dirty="0">
                <a:solidFill>
                  <a:srgbClr val="1F1F1F"/>
                </a:solidFill>
              </a:rPr>
              <a:t>, </a:t>
            </a:r>
            <a:r>
              <a:rPr lang="ru-RU" sz="1600" dirty="0" err="1">
                <a:solidFill>
                  <a:srgbClr val="1F1F1F"/>
                </a:solidFill>
              </a:rPr>
              <a:t>художня</a:t>
            </a:r>
            <a:r>
              <a:rPr lang="ru-RU" sz="1600" dirty="0">
                <a:solidFill>
                  <a:srgbClr val="1F1F1F"/>
                </a:solidFill>
              </a:rPr>
              <a:t>, 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нтелектуальна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en-US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мисленнєва</a:t>
            </a:r>
            <a:r>
              <a:rPr lang="ru-RU" sz="1600" dirty="0">
                <a:solidFill>
                  <a:srgbClr val="1F1F1F"/>
                </a:solidFill>
              </a:rPr>
              <a:t> д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яльн</a:t>
            </a:r>
            <a:r>
              <a:rPr lang="en-US" sz="1600" dirty="0" err="1">
                <a:solidFill>
                  <a:srgbClr val="1F1F1F"/>
                </a:solidFill>
              </a:rPr>
              <a:t>i</a:t>
            </a:r>
            <a:r>
              <a:rPr lang="ru-RU" sz="1600" dirty="0" err="1">
                <a:solidFill>
                  <a:srgbClr val="1F1F1F"/>
                </a:solidFill>
              </a:rPr>
              <a:t>сть</a:t>
            </a:r>
            <a:r>
              <a:rPr lang="ru-RU" sz="1600" dirty="0">
                <a:solidFill>
                  <a:srgbClr val="1F1F1F"/>
                </a:solidFill>
              </a:rPr>
              <a:t> народу</a:t>
            </a:r>
            <a:r>
              <a:rPr lang="ru-RU" sz="1600" dirty="0" smtClean="0">
                <a:solidFill>
                  <a:srgbClr val="1F1F1F"/>
                </a:solidFill>
              </a:rPr>
              <a:t>."</a:t>
            </a:r>
            <a:endParaRPr lang="en-US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55731" y="1408837"/>
            <a:ext cx="2957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1F1F"/>
                </a:solidFill>
              </a:rPr>
              <a:t>"</a:t>
            </a:r>
            <a:r>
              <a:rPr lang="ru-RU" sz="1600" dirty="0" err="1">
                <a:solidFill>
                  <a:srgbClr val="1F1F1F"/>
                </a:solidFill>
              </a:rPr>
              <a:t>Мова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вдосконалює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серце</a:t>
            </a:r>
            <a:r>
              <a:rPr lang="ru-RU" sz="1600" dirty="0">
                <a:solidFill>
                  <a:srgbClr val="1F1F1F"/>
                </a:solidFill>
              </a:rPr>
              <a:t> і </a:t>
            </a:r>
            <a:r>
              <a:rPr lang="ru-RU" sz="1600" dirty="0" err="1">
                <a:solidFill>
                  <a:srgbClr val="1F1F1F"/>
                </a:solidFill>
              </a:rPr>
              <a:t>розум</a:t>
            </a:r>
            <a:r>
              <a:rPr lang="ru-RU" sz="1600" dirty="0">
                <a:solidFill>
                  <a:srgbClr val="1F1F1F"/>
                </a:solidFill>
              </a:rPr>
              <a:t> народу, </a:t>
            </a:r>
            <a:r>
              <a:rPr lang="ru-RU" sz="1600" dirty="0" err="1">
                <a:solidFill>
                  <a:srgbClr val="1F1F1F"/>
                </a:solidFill>
              </a:rPr>
              <a:t>розвиває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їх</a:t>
            </a:r>
            <a:r>
              <a:rPr lang="ru-RU" sz="1600" dirty="0">
                <a:solidFill>
                  <a:srgbClr val="1F1F1F"/>
                </a:solidFill>
              </a:rPr>
              <a:t>."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1575" y="4442251"/>
            <a:ext cx="293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1F1F"/>
                </a:solidFill>
              </a:rPr>
              <a:t>"</a:t>
            </a:r>
            <a:r>
              <a:rPr lang="ru-RU" sz="1600" dirty="0" err="1">
                <a:solidFill>
                  <a:srgbClr val="1F1F1F"/>
                </a:solidFill>
              </a:rPr>
              <a:t>Кожен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із</a:t>
            </a:r>
            <a:r>
              <a:rPr lang="ru-RU" sz="1600" dirty="0">
                <a:solidFill>
                  <a:srgbClr val="1F1F1F"/>
                </a:solidFill>
              </a:rPr>
              <a:t> нас </a:t>
            </a:r>
            <a:r>
              <a:rPr lang="ru-RU" sz="1600" dirty="0" err="1">
                <a:solidFill>
                  <a:srgbClr val="1F1F1F"/>
                </a:solidFill>
              </a:rPr>
              <a:t>має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гордитися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своєю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чудовою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мовою</a:t>
            </a:r>
            <a:r>
              <a:rPr lang="ru-RU" sz="1600" dirty="0">
                <a:solidFill>
                  <a:srgbClr val="1F1F1F"/>
                </a:solidFill>
              </a:rPr>
              <a:t>, </a:t>
            </a:r>
            <a:r>
              <a:rPr lang="ru-RU" sz="1600" dirty="0" err="1">
                <a:solidFill>
                  <a:srgbClr val="1F1F1F"/>
                </a:solidFill>
              </a:rPr>
              <a:t>адже</a:t>
            </a:r>
            <a:r>
              <a:rPr lang="ru-RU" sz="1600" dirty="0">
                <a:solidFill>
                  <a:srgbClr val="1F1F1F"/>
                </a:solidFill>
              </a:rPr>
              <a:t> вона того </a:t>
            </a:r>
            <a:r>
              <a:rPr lang="ru-RU" sz="1600" dirty="0" err="1">
                <a:solidFill>
                  <a:srgbClr val="1F1F1F"/>
                </a:solidFill>
              </a:rPr>
              <a:t>варта</a:t>
            </a:r>
            <a:r>
              <a:rPr lang="ru-RU" sz="1600" dirty="0">
                <a:solidFill>
                  <a:srgbClr val="1F1F1F"/>
                </a:solidFill>
              </a:rPr>
              <a:t>."</a:t>
            </a:r>
            <a:endParaRPr lang="en-US" sz="1600" dirty="0"/>
          </a:p>
        </p:txBody>
      </p:sp>
      <p:pic>
        <p:nvPicPr>
          <p:cNvPr id="1028" name="Picture 4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986" y="3717161"/>
            <a:ext cx="2133889" cy="7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50465" y="3457366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1F1F"/>
                </a:solidFill>
              </a:rPr>
              <a:t>"</a:t>
            </a:r>
            <a:r>
              <a:rPr lang="ru-RU" sz="1600" dirty="0" err="1">
                <a:solidFill>
                  <a:srgbClr val="1F1F1F"/>
                </a:solidFill>
              </a:rPr>
              <a:t>Навіть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така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сувора</a:t>
            </a:r>
            <a:r>
              <a:rPr lang="ru-RU" sz="1600" dirty="0">
                <a:solidFill>
                  <a:srgbClr val="1F1F1F"/>
                </a:solidFill>
              </a:rPr>
              <a:t> наука, як </a:t>
            </a:r>
            <a:r>
              <a:rPr lang="ru-RU" sz="1600" dirty="0" err="1">
                <a:solidFill>
                  <a:srgbClr val="1F1F1F"/>
                </a:solidFill>
              </a:rPr>
              <a:t>кібернетика</a:t>
            </a:r>
            <a:r>
              <a:rPr lang="ru-RU" sz="1600" dirty="0">
                <a:solidFill>
                  <a:srgbClr val="1F1F1F"/>
                </a:solidFill>
              </a:rPr>
              <a:t>, і та </a:t>
            </a:r>
            <a:r>
              <a:rPr lang="ru-RU" sz="1600" dirty="0" err="1">
                <a:solidFill>
                  <a:srgbClr val="1F1F1F"/>
                </a:solidFill>
              </a:rPr>
              <a:t>знайшла</a:t>
            </a:r>
            <a:r>
              <a:rPr lang="ru-RU" sz="1600" dirty="0">
                <a:solidFill>
                  <a:srgbClr val="1F1F1F"/>
                </a:solidFill>
              </a:rPr>
              <a:t> в </a:t>
            </a:r>
            <a:r>
              <a:rPr lang="ru-RU" sz="1600" dirty="0" err="1">
                <a:solidFill>
                  <a:srgbClr val="1F1F1F"/>
                </a:solidFill>
              </a:rPr>
              <a:t>українській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мові</a:t>
            </a:r>
            <a:r>
              <a:rPr lang="ru-RU" sz="1600" dirty="0">
                <a:solidFill>
                  <a:srgbClr val="1F1F1F"/>
                </a:solidFill>
              </a:rPr>
              <a:t> свою </a:t>
            </a:r>
            <a:r>
              <a:rPr lang="ru-RU" sz="1600" dirty="0" err="1">
                <a:solidFill>
                  <a:srgbClr val="1F1F1F"/>
                </a:solidFill>
              </a:rPr>
              <a:t>першодомівку</a:t>
            </a:r>
            <a:r>
              <a:rPr lang="ru-RU" sz="1600" dirty="0">
                <a:solidFill>
                  <a:srgbClr val="1F1F1F"/>
                </a:solidFill>
              </a:rPr>
              <a:t>, </a:t>
            </a:r>
            <a:r>
              <a:rPr lang="ru-RU" sz="1600" dirty="0" err="1">
                <a:solidFill>
                  <a:srgbClr val="1F1F1F"/>
                </a:solidFill>
              </a:rPr>
              <a:t>адже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маємо</a:t>
            </a:r>
            <a:r>
              <a:rPr lang="ru-RU" sz="1600" dirty="0">
                <a:solidFill>
                  <a:srgbClr val="1F1F1F"/>
                </a:solidFill>
              </a:rPr>
              <a:t> факт </a:t>
            </a:r>
            <a:r>
              <a:rPr lang="ru-RU" sz="1600" dirty="0" err="1">
                <a:solidFill>
                  <a:srgbClr val="1F1F1F"/>
                </a:solidFill>
              </a:rPr>
              <a:t>унікальний</a:t>
            </a:r>
            <a:r>
              <a:rPr lang="ru-RU" sz="1600" dirty="0">
                <a:solidFill>
                  <a:srgbClr val="1F1F1F"/>
                </a:solidFill>
              </a:rPr>
              <a:t> – </a:t>
            </a:r>
            <a:r>
              <a:rPr lang="ru-RU" sz="1600" dirty="0" err="1">
                <a:solidFill>
                  <a:srgbClr val="1F1F1F"/>
                </a:solidFill>
              </a:rPr>
              <a:t>енциклопедія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кібернетики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вперше</a:t>
            </a:r>
            <a:r>
              <a:rPr lang="ru-RU" sz="1600" dirty="0">
                <a:solidFill>
                  <a:srgbClr val="1F1F1F"/>
                </a:solidFill>
              </a:rPr>
              <a:t> в </a:t>
            </a:r>
            <a:r>
              <a:rPr lang="ru-RU" sz="1600" dirty="0" err="1">
                <a:solidFill>
                  <a:srgbClr val="1F1F1F"/>
                </a:solidFill>
              </a:rPr>
              <a:t>світі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вийшла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українською</a:t>
            </a:r>
            <a:r>
              <a:rPr lang="ru-RU" sz="1600" dirty="0">
                <a:solidFill>
                  <a:srgbClr val="1F1F1F"/>
                </a:solidFill>
              </a:rPr>
              <a:t> </a:t>
            </a:r>
            <a:r>
              <a:rPr lang="ru-RU" sz="1600" dirty="0" err="1">
                <a:solidFill>
                  <a:srgbClr val="1F1F1F"/>
                </a:solidFill>
              </a:rPr>
              <a:t>мовою</a:t>
            </a:r>
            <a:r>
              <a:rPr lang="ru-RU" sz="1600" dirty="0">
                <a:solidFill>
                  <a:srgbClr val="1F1F1F"/>
                </a:solidFill>
              </a:rPr>
              <a:t> в </a:t>
            </a:r>
            <a:r>
              <a:rPr lang="ru-RU" sz="1600" dirty="0" err="1">
                <a:solidFill>
                  <a:srgbClr val="1F1F1F"/>
                </a:solidFill>
              </a:rPr>
              <a:t>Києві</a:t>
            </a:r>
            <a:r>
              <a:rPr lang="ru-RU" sz="1600" dirty="0">
                <a:solidFill>
                  <a:srgbClr val="1F1F1F"/>
                </a:solidFill>
              </a:rPr>
              <a:t>."</a:t>
            </a:r>
            <a:endParaRPr lang="en-US" sz="1600" dirty="0"/>
          </a:p>
        </p:txBody>
      </p:sp>
      <p:pic>
        <p:nvPicPr>
          <p:cNvPr id="1030" name="Picture 6" descr="Картинки по запросу українські орнамен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731" y="2094668"/>
            <a:ext cx="3066068" cy="13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українські орнаменти ма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08" r="28584"/>
          <a:stretch/>
        </p:blipFill>
        <p:spPr bwMode="auto">
          <a:xfrm>
            <a:off x="8800811" y="4857750"/>
            <a:ext cx="542943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Картинки по запросу українські орнаменти ма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08" r="28584"/>
          <a:stretch/>
        </p:blipFill>
        <p:spPr bwMode="auto">
          <a:xfrm>
            <a:off x="10829617" y="4857750"/>
            <a:ext cx="542943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8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145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Натуральные материалы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User Windows</cp:lastModifiedBy>
  <cp:revision>3</cp:revision>
  <dcterms:created xsi:type="dcterms:W3CDTF">2019-11-22T07:06:44Z</dcterms:created>
  <dcterms:modified xsi:type="dcterms:W3CDTF">2019-11-27T21:04:36Z</dcterms:modified>
</cp:coreProperties>
</file>