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9" r:id="rId6"/>
    <p:sldId id="260" r:id="rId7"/>
    <p:sldId id="261" r:id="rId8"/>
    <p:sldId id="262" r:id="rId9"/>
    <p:sldId id="263" r:id="rId10"/>
    <p:sldId id="264" r:id="rId11"/>
    <p:sldId id="265" r:id="rId12"/>
    <p:sldId id="267" r:id="rId13"/>
    <p:sldId id="268" r:id="rId14"/>
    <p:sldId id="270" r:id="rId15"/>
    <p:sldId id="271" r:id="rId16"/>
    <p:sldId id="272"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402" y="-53"/>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CC023892-24A1-468C-8EF5-CA5C3CF96457}" type="datetimeFigureOut">
              <a:rPr lang="ru-RU" smtClean="0"/>
              <a:pPr/>
              <a:t>26.02.2021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5DE5459B-944B-41FC-896B-673FE614A53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C023892-24A1-468C-8EF5-CA5C3CF96457}" type="datetimeFigureOut">
              <a:rPr lang="ru-RU" smtClean="0"/>
              <a:pPr/>
              <a:t>26.02.2021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DE5459B-944B-41FC-896B-673FE614A53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C023892-24A1-468C-8EF5-CA5C3CF96457}" type="datetimeFigureOut">
              <a:rPr lang="ru-RU" smtClean="0"/>
              <a:pPr/>
              <a:t>26.02.2021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DE5459B-944B-41FC-896B-673FE614A53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C023892-24A1-468C-8EF5-CA5C3CF96457}" type="datetimeFigureOut">
              <a:rPr lang="ru-RU" smtClean="0"/>
              <a:pPr/>
              <a:t>26.02.2021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DE5459B-944B-41FC-896B-673FE614A532}"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C023892-24A1-468C-8EF5-CA5C3CF96457}" type="datetimeFigureOut">
              <a:rPr lang="ru-RU" smtClean="0"/>
              <a:pPr/>
              <a:t>26.02.2021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DE5459B-944B-41FC-896B-673FE614A532}"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C023892-24A1-468C-8EF5-CA5C3CF96457}" type="datetimeFigureOut">
              <a:rPr lang="ru-RU" smtClean="0"/>
              <a:pPr/>
              <a:t>26.02.2021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DE5459B-944B-41FC-896B-673FE614A532}"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C023892-24A1-468C-8EF5-CA5C3CF96457}" type="datetimeFigureOut">
              <a:rPr lang="ru-RU" smtClean="0"/>
              <a:pPr/>
              <a:t>26.02.2021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DE5459B-944B-41FC-896B-673FE614A53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CC023892-24A1-468C-8EF5-CA5C3CF96457}" type="datetimeFigureOut">
              <a:rPr lang="ru-RU" smtClean="0"/>
              <a:pPr/>
              <a:t>26.02.2021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DE5459B-944B-41FC-896B-673FE614A532}"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C023892-24A1-468C-8EF5-CA5C3CF96457}" type="datetimeFigureOut">
              <a:rPr lang="ru-RU" smtClean="0"/>
              <a:pPr/>
              <a:t>26.02.2021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DE5459B-944B-41FC-896B-673FE614A53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CC023892-24A1-468C-8EF5-CA5C3CF96457}" type="datetimeFigureOut">
              <a:rPr lang="ru-RU" smtClean="0"/>
              <a:pPr/>
              <a:t>26.02.2021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DE5459B-944B-41FC-896B-673FE614A53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CC023892-24A1-468C-8EF5-CA5C3CF96457}" type="datetimeFigureOut">
              <a:rPr lang="ru-RU" smtClean="0"/>
              <a:pPr/>
              <a:t>26.02.2021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5DE5459B-944B-41FC-896B-673FE614A532}"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C023892-24A1-468C-8EF5-CA5C3CF96457}" type="datetimeFigureOut">
              <a:rPr lang="ru-RU" smtClean="0"/>
              <a:pPr/>
              <a:t>26.02.2021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E5459B-944B-41FC-896B-673FE614A53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0042"/>
            <a:ext cx="7772400" cy="3100409"/>
          </a:xfrm>
        </p:spPr>
        <p:txBody>
          <a:bodyPr>
            <a:normAutofit fontScale="90000"/>
          </a:bodyPr>
          <a:lstStyle/>
          <a:p>
            <a:pPr algn="ctr"/>
            <a:r>
              <a:rPr lang="ru-RU" dirty="0" smtClean="0"/>
              <a:t/>
            </a:r>
            <a:br>
              <a:rPr lang="ru-RU" dirty="0" smtClean="0"/>
            </a:br>
            <a:r>
              <a:rPr lang="uk-UA" sz="2200" b="0" dirty="0" smtClean="0"/>
              <a:t>26.02.2021</a:t>
            </a:r>
            <a:br>
              <a:rPr lang="uk-UA" sz="2200" b="0" dirty="0" smtClean="0"/>
            </a:br>
            <a:r>
              <a:rPr lang="uk-UA" sz="2200" b="0" dirty="0" smtClean="0"/>
              <a:t>МП-11-20</a:t>
            </a:r>
            <a:r>
              <a:rPr lang="ru-RU" dirty="0" smtClean="0"/>
              <a:t/>
            </a:r>
            <a:br>
              <a:rPr lang="ru-RU" dirty="0" smtClean="0"/>
            </a:br>
            <a:r>
              <a:rPr lang="ru-RU" dirty="0" smtClean="0"/>
              <a:t/>
            </a:r>
            <a:br>
              <a:rPr lang="ru-RU" dirty="0" smtClean="0"/>
            </a:br>
            <a:r>
              <a:rPr lang="uk-UA" dirty="0" smtClean="0"/>
              <a:t/>
            </a:r>
            <a:br>
              <a:rPr lang="uk-UA" dirty="0" smtClean="0"/>
            </a:br>
            <a:r>
              <a:rPr lang="en-US" dirty="0" smtClean="0">
                <a:solidFill>
                  <a:schemeClr val="bg2">
                    <a:lumMod val="50000"/>
                  </a:schemeClr>
                </a:solidFill>
              </a:rPr>
              <a:t>Work. Job. Career.</a:t>
            </a:r>
            <a:endParaRPr lang="ru-RU" dirty="0">
              <a:solidFill>
                <a:schemeClr val="bg2">
                  <a:lumMod val="50000"/>
                </a:schemeClr>
              </a:solidFill>
            </a:endParaRPr>
          </a:p>
        </p:txBody>
      </p:sp>
      <p:sp>
        <p:nvSpPr>
          <p:cNvPr id="3" name="Подзаголовок 2"/>
          <p:cNvSpPr>
            <a:spLocks noGrp="1"/>
          </p:cNvSpPr>
          <p:nvPr>
            <p:ph type="subTitle" idx="1"/>
          </p:nvPr>
        </p:nvSpPr>
        <p:spPr/>
        <p:txBody>
          <a:bodyPr/>
          <a:lstStyle/>
          <a:p>
            <a:r>
              <a:rPr lang="en-US" dirty="0" smtClean="0"/>
              <a:t>Grammar: must, have to, can</a:t>
            </a:r>
          </a:p>
          <a:p>
            <a:r>
              <a:rPr lang="en-US" i="1" dirty="0" smtClean="0"/>
              <a:t>will</a:t>
            </a:r>
            <a:r>
              <a:rPr lang="en-US" dirty="0" smtClean="0"/>
              <a:t> and </a:t>
            </a:r>
            <a:r>
              <a:rPr lang="en-US" i="1" dirty="0" smtClean="0"/>
              <a:t>might </a:t>
            </a:r>
            <a:r>
              <a:rPr lang="en-US" dirty="0" smtClean="0"/>
              <a:t>for</a:t>
            </a:r>
            <a:r>
              <a:rPr lang="en-US" i="1" dirty="0" smtClean="0"/>
              <a:t> predictions</a:t>
            </a:r>
            <a:endParaRPr lang="ru-RU"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marL="624078" indent="-514350" algn="ctr">
              <a:buNone/>
            </a:pPr>
            <a:r>
              <a:rPr lang="en-US" b="1" u="sng" dirty="0" smtClean="0"/>
              <a:t>Find, underline the jobs and read them:</a:t>
            </a:r>
          </a:p>
          <a:p>
            <a:pPr marL="624078" indent="-514350">
              <a:buNone/>
            </a:pPr>
            <a:endParaRPr lang="ru-RU" dirty="0" smtClean="0"/>
          </a:p>
          <a:p>
            <a:pPr algn="ctr">
              <a:buNone/>
            </a:pPr>
            <a:r>
              <a:rPr lang="en-US" sz="3500" b="1" dirty="0" err="1" smtClean="0"/>
              <a:t>okstudentgoteacherhdoctornonursekdentistnotpilotmcosmonautye</a:t>
            </a:r>
            <a:endParaRPr lang="en-US" sz="3500" b="1" dirty="0" smtClean="0"/>
          </a:p>
          <a:p>
            <a:pPr algn="ctr">
              <a:buNone/>
            </a:pPr>
            <a:r>
              <a:rPr lang="en-US" sz="3500" b="1" dirty="0" err="1" smtClean="0"/>
              <a:t>ssingerohdancertapolicemanw</a:t>
            </a:r>
            <a:endParaRPr lang="en-US" sz="3500" b="1" dirty="0" smtClean="0"/>
          </a:p>
          <a:p>
            <a:pPr algn="ctr">
              <a:buNone/>
            </a:pPr>
            <a:r>
              <a:rPr lang="en-US" sz="3500" b="1" dirty="0" err="1" smtClean="0"/>
              <a:t>eworkerbutpoetyetwriterheconomistwsailornopostmanohengineern</a:t>
            </a:r>
            <a:endParaRPr lang="en-US" sz="3500" b="1" dirty="0" smtClean="0"/>
          </a:p>
          <a:p>
            <a:pPr algn="ctr">
              <a:buNone/>
            </a:pPr>
            <a:r>
              <a:rPr lang="en-US" sz="3500" b="1" dirty="0" err="1" smtClean="0"/>
              <a:t>omodelufirefighter</a:t>
            </a:r>
            <a:endParaRPr lang="ru-RU" sz="3500" dirty="0"/>
          </a:p>
        </p:txBody>
      </p:sp>
      <p:sp>
        <p:nvSpPr>
          <p:cNvPr id="3" name="Заголовок 2"/>
          <p:cNvSpPr>
            <a:spLocks noGrp="1"/>
          </p:cNvSpPr>
          <p:nvPr>
            <p:ph type="title"/>
          </p:nvPr>
        </p:nvSpPr>
        <p:spPr/>
        <p:txBody>
          <a:bodyPr/>
          <a:lstStyle/>
          <a:p>
            <a:r>
              <a:rPr lang="en-US" dirty="0" smtClean="0">
                <a:solidFill>
                  <a:srgbClr val="00B0F0"/>
                </a:solidFill>
              </a:rPr>
              <a:t>What do you know about jobs?</a:t>
            </a:r>
            <a:endParaRPr lang="ru-RU" dirty="0">
              <a:solidFill>
                <a:srgbClr val="00B0F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u="sng" dirty="0" smtClean="0"/>
              <a:t/>
            </a:r>
            <a:br>
              <a:rPr lang="en-US" u="sng" dirty="0" smtClean="0"/>
            </a:br>
            <a:r>
              <a:rPr lang="en-US" u="sng" dirty="0" smtClean="0"/>
              <a:t>Choose definitions to the following jobs:</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a:bodyPr>
          <a:lstStyle/>
          <a:p>
            <a:pPr>
              <a:buNone/>
            </a:pPr>
            <a:r>
              <a:rPr lang="en-US" b="1" dirty="0" smtClean="0"/>
              <a:t>1.</a:t>
            </a:r>
            <a:r>
              <a:rPr lang="en-US" dirty="0" smtClean="0"/>
              <a:t> A cook	       </a:t>
            </a:r>
            <a:r>
              <a:rPr lang="en-US" b="1" dirty="0" smtClean="0"/>
              <a:t>a)</a:t>
            </a:r>
            <a:r>
              <a:rPr lang="en-US" dirty="0" smtClean="0"/>
              <a:t> a person who cures teeth</a:t>
            </a:r>
            <a:endParaRPr lang="ru-RU" dirty="0" smtClean="0"/>
          </a:p>
          <a:p>
            <a:pPr>
              <a:buNone/>
            </a:pPr>
            <a:r>
              <a:rPr lang="en-US" b="1" dirty="0" smtClean="0"/>
              <a:t>2.</a:t>
            </a:r>
            <a:r>
              <a:rPr lang="en-US" dirty="0" smtClean="0"/>
              <a:t> A worker      </a:t>
            </a:r>
            <a:r>
              <a:rPr lang="en-US" b="1" dirty="0" smtClean="0"/>
              <a:t>b)</a:t>
            </a:r>
            <a:r>
              <a:rPr lang="en-US" dirty="0" smtClean="0"/>
              <a:t> a person who writes books</a:t>
            </a:r>
            <a:endParaRPr lang="ru-RU" dirty="0" smtClean="0"/>
          </a:p>
          <a:p>
            <a:pPr>
              <a:buNone/>
            </a:pPr>
            <a:r>
              <a:rPr lang="en-US" b="1" dirty="0" smtClean="0"/>
              <a:t>3.</a:t>
            </a:r>
            <a:r>
              <a:rPr lang="en-US" dirty="0" smtClean="0"/>
              <a:t> A writer	       </a:t>
            </a:r>
            <a:r>
              <a:rPr lang="en-US" b="1" dirty="0" smtClean="0"/>
              <a:t>c) </a:t>
            </a:r>
            <a:r>
              <a:rPr lang="en-US" dirty="0" smtClean="0"/>
              <a:t>a person who fights with fire</a:t>
            </a:r>
            <a:endParaRPr lang="ru-RU" dirty="0" smtClean="0"/>
          </a:p>
          <a:p>
            <a:pPr>
              <a:buNone/>
            </a:pPr>
            <a:r>
              <a:rPr lang="en-US" b="1" dirty="0" smtClean="0"/>
              <a:t>4.</a:t>
            </a:r>
            <a:r>
              <a:rPr lang="en-US" dirty="0" smtClean="0"/>
              <a:t> A dentist      </a:t>
            </a:r>
            <a:r>
              <a:rPr lang="en-US" b="1" dirty="0" smtClean="0"/>
              <a:t>d)</a:t>
            </a:r>
            <a:r>
              <a:rPr lang="en-US" dirty="0" smtClean="0"/>
              <a:t> a person who sings</a:t>
            </a:r>
            <a:endParaRPr lang="ru-RU" dirty="0" smtClean="0"/>
          </a:p>
          <a:p>
            <a:pPr>
              <a:buNone/>
            </a:pPr>
            <a:r>
              <a:rPr lang="en-US" b="1" dirty="0" smtClean="0"/>
              <a:t>5.</a:t>
            </a:r>
            <a:r>
              <a:rPr lang="en-US" dirty="0" smtClean="0"/>
              <a:t> A firefighter  </a:t>
            </a:r>
            <a:r>
              <a:rPr lang="en-US" b="1" dirty="0" smtClean="0"/>
              <a:t>e) </a:t>
            </a:r>
            <a:r>
              <a:rPr lang="en-US" dirty="0" smtClean="0"/>
              <a:t>a person who cooks food</a:t>
            </a:r>
            <a:endParaRPr lang="ru-RU" dirty="0" smtClean="0"/>
          </a:p>
          <a:p>
            <a:pPr>
              <a:buNone/>
            </a:pPr>
            <a:r>
              <a:rPr lang="en-US" b="1" dirty="0" smtClean="0"/>
              <a:t>6.</a:t>
            </a:r>
            <a:r>
              <a:rPr lang="en-US" dirty="0" smtClean="0"/>
              <a:t> A captain      </a:t>
            </a:r>
            <a:r>
              <a:rPr lang="en-US" b="1" dirty="0" smtClean="0"/>
              <a:t>f)</a:t>
            </a:r>
            <a:r>
              <a:rPr lang="en-US" dirty="0" smtClean="0"/>
              <a:t> a person who designs something</a:t>
            </a:r>
            <a:endParaRPr lang="ru-RU" dirty="0" smtClean="0"/>
          </a:p>
          <a:p>
            <a:pPr>
              <a:buNone/>
            </a:pPr>
            <a:r>
              <a:rPr lang="en-US" b="1" dirty="0" smtClean="0"/>
              <a:t>7.</a:t>
            </a:r>
            <a:r>
              <a:rPr lang="en-US" dirty="0" smtClean="0"/>
              <a:t> A sailor	       </a:t>
            </a:r>
            <a:r>
              <a:rPr lang="en-US" b="1" dirty="0" smtClean="0"/>
              <a:t>g)</a:t>
            </a:r>
            <a:r>
              <a:rPr lang="en-US" dirty="0" smtClean="0"/>
              <a:t> a person who controls the ship</a:t>
            </a:r>
            <a:endParaRPr lang="ru-RU" dirty="0" smtClean="0"/>
          </a:p>
          <a:p>
            <a:pPr>
              <a:buNone/>
            </a:pPr>
            <a:r>
              <a:rPr lang="en-US" b="1" dirty="0" smtClean="0"/>
              <a:t>8.</a:t>
            </a:r>
            <a:r>
              <a:rPr lang="en-US" dirty="0" smtClean="0"/>
              <a:t> A singer	        </a:t>
            </a:r>
            <a:r>
              <a:rPr lang="en-US" b="1" dirty="0" err="1" smtClean="0"/>
              <a:t>i</a:t>
            </a:r>
            <a:r>
              <a:rPr lang="en-US" b="1" dirty="0" smtClean="0"/>
              <a:t>) </a:t>
            </a:r>
            <a:r>
              <a:rPr lang="en-US" dirty="0" smtClean="0"/>
              <a:t>a person who works on a ship</a:t>
            </a:r>
            <a:endParaRPr lang="ru-RU" dirty="0" smtClean="0"/>
          </a:p>
          <a:p>
            <a:pPr>
              <a:buNone/>
            </a:pPr>
            <a:r>
              <a:rPr lang="en-US" b="1" dirty="0" smtClean="0"/>
              <a:t>9.</a:t>
            </a:r>
            <a:r>
              <a:rPr lang="en-US" dirty="0" smtClean="0"/>
              <a:t> A farmer        </a:t>
            </a:r>
            <a:r>
              <a:rPr lang="en-US" b="1" dirty="0" smtClean="0"/>
              <a:t>j)</a:t>
            </a:r>
            <a:r>
              <a:rPr lang="en-US" dirty="0" smtClean="0"/>
              <a:t> a person who works at a plant</a:t>
            </a:r>
            <a:endParaRPr lang="ru-RU" dirty="0" smtClean="0"/>
          </a:p>
          <a:p>
            <a:pPr>
              <a:buNone/>
            </a:pPr>
            <a:r>
              <a:rPr lang="en-US" b="1" dirty="0" smtClean="0"/>
              <a:t>10.</a:t>
            </a:r>
            <a:r>
              <a:rPr lang="en-US" dirty="0" smtClean="0"/>
              <a:t> A designer   </a:t>
            </a:r>
            <a:r>
              <a:rPr lang="en-US" b="1" dirty="0" smtClean="0"/>
              <a:t>k)</a:t>
            </a:r>
            <a:r>
              <a:rPr lang="en-US" dirty="0" smtClean="0"/>
              <a:t> a person who works on a farm</a:t>
            </a:r>
            <a:endParaRPr lang="ru-RU" dirty="0" smtClean="0"/>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US" sz="2800" u="sng" dirty="0" smtClean="0">
                <a:solidFill>
                  <a:schemeClr val="accent2"/>
                </a:solidFill>
              </a:rPr>
              <a:t>What is special in the following jobs? Match:</a:t>
            </a:r>
            <a:endParaRPr lang="ru-RU" sz="2800" dirty="0">
              <a:solidFill>
                <a:schemeClr val="accent2"/>
              </a:solidFill>
            </a:endParaRPr>
          </a:p>
        </p:txBody>
      </p:sp>
      <p:sp>
        <p:nvSpPr>
          <p:cNvPr id="5" name="Содержимое 4"/>
          <p:cNvSpPr>
            <a:spLocks noGrp="1"/>
          </p:cNvSpPr>
          <p:nvPr>
            <p:ph idx="1"/>
          </p:nvPr>
        </p:nvSpPr>
        <p:spPr>
          <a:xfrm>
            <a:off x="285720" y="1481328"/>
            <a:ext cx="8643998" cy="4525963"/>
          </a:xfrm>
        </p:spPr>
        <p:txBody>
          <a:bodyPr>
            <a:normAutofit fontScale="85000" lnSpcReduction="10000"/>
          </a:bodyPr>
          <a:lstStyle/>
          <a:p>
            <a:pPr>
              <a:buNone/>
            </a:pPr>
            <a:r>
              <a:rPr lang="en-US" b="1" dirty="0" smtClean="0"/>
              <a:t>1. A cook 		a) can’t eat fattening food</a:t>
            </a:r>
            <a:endParaRPr lang="ru-RU" b="1" dirty="0" smtClean="0"/>
          </a:p>
          <a:p>
            <a:pPr>
              <a:buNone/>
            </a:pPr>
            <a:r>
              <a:rPr lang="en-US" b="1" dirty="0" smtClean="0"/>
              <a:t>2. A model		b) has to know </a:t>
            </a:r>
            <a:r>
              <a:rPr lang="en-US" b="1" dirty="0" err="1" smtClean="0"/>
              <a:t>Maths</a:t>
            </a:r>
            <a:r>
              <a:rPr lang="en-US" b="1" dirty="0" smtClean="0"/>
              <a:t> and documents</a:t>
            </a:r>
            <a:endParaRPr lang="ru-RU" b="1" dirty="0" smtClean="0"/>
          </a:p>
          <a:p>
            <a:pPr>
              <a:buNone/>
            </a:pPr>
            <a:r>
              <a:rPr lang="en-US" b="1" dirty="0" smtClean="0"/>
              <a:t>3. A writer		c) has to have very clean hands</a:t>
            </a:r>
            <a:endParaRPr lang="ru-RU" b="1" dirty="0" smtClean="0"/>
          </a:p>
          <a:p>
            <a:pPr>
              <a:buNone/>
            </a:pPr>
            <a:r>
              <a:rPr lang="en-US" b="1" dirty="0" smtClean="0"/>
              <a:t>4. A tourist guide	d) has to wear a crash helmet</a:t>
            </a:r>
            <a:endParaRPr lang="ru-RU" b="1" dirty="0" smtClean="0"/>
          </a:p>
          <a:p>
            <a:pPr>
              <a:buNone/>
            </a:pPr>
            <a:r>
              <a:rPr lang="en-US" b="1" dirty="0" smtClean="0"/>
              <a:t>5. A teacher	         e) has to know all the elements of dance</a:t>
            </a:r>
            <a:endParaRPr lang="ru-RU" b="1" dirty="0" smtClean="0"/>
          </a:p>
          <a:p>
            <a:pPr>
              <a:buNone/>
            </a:pPr>
            <a:r>
              <a:rPr lang="en-US" b="1" dirty="0" smtClean="0"/>
              <a:t>6. A dancer		f) has to know a lot of things</a:t>
            </a:r>
            <a:endParaRPr lang="ru-RU" b="1" dirty="0" smtClean="0"/>
          </a:p>
          <a:p>
            <a:pPr>
              <a:buNone/>
            </a:pPr>
            <a:r>
              <a:rPr lang="en-US" b="1" dirty="0" smtClean="0"/>
              <a:t>7. An accountant	g) can work at home</a:t>
            </a:r>
            <a:endParaRPr lang="ru-RU" b="1" dirty="0" smtClean="0"/>
          </a:p>
          <a:p>
            <a:pPr>
              <a:buNone/>
            </a:pPr>
            <a:r>
              <a:rPr lang="en-US" b="1" dirty="0" smtClean="0"/>
              <a:t>8. A snowboarder	h) has to know plants and animals</a:t>
            </a:r>
            <a:endParaRPr lang="ru-RU" b="1" dirty="0" smtClean="0"/>
          </a:p>
          <a:p>
            <a:pPr>
              <a:buNone/>
            </a:pPr>
            <a:r>
              <a:rPr lang="en-US" b="1" dirty="0" smtClean="0"/>
              <a:t>9. A farmer		</a:t>
            </a:r>
            <a:r>
              <a:rPr lang="en-US" b="1" dirty="0" err="1" smtClean="0"/>
              <a:t>i</a:t>
            </a:r>
            <a:r>
              <a:rPr lang="en-US" b="1" dirty="0" smtClean="0"/>
              <a:t>) has to construct or design things</a:t>
            </a:r>
            <a:endParaRPr lang="ru-RU" b="1" dirty="0" smtClean="0"/>
          </a:p>
          <a:p>
            <a:pPr>
              <a:buNone/>
            </a:pPr>
            <a:r>
              <a:rPr lang="en-US" b="1" dirty="0" smtClean="0"/>
              <a:t>10. A designer	j) has to know a lot of history</a:t>
            </a:r>
            <a:endParaRPr lang="ru-RU"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en-US" dirty="0" err="1" smtClean="0"/>
              <a:t>Quizlet</a:t>
            </a:r>
            <a:r>
              <a:rPr lang="en-US" dirty="0" smtClean="0"/>
              <a:t> Live</a:t>
            </a:r>
            <a:endParaRPr lang="ru-RU" dirty="0"/>
          </a:p>
        </p:txBody>
      </p:sp>
      <p:sp>
        <p:nvSpPr>
          <p:cNvPr id="3" name="Подзаголовок 2"/>
          <p:cNvSpPr>
            <a:spLocks noGrp="1"/>
          </p:cNvSpPr>
          <p:nvPr>
            <p:ph type="subTitle" idx="1"/>
          </p:nvPr>
        </p:nvSpPr>
        <p:spPr/>
        <p:txBody>
          <a:bodyPr/>
          <a:lstStyle/>
          <a:p>
            <a:r>
              <a:rPr lang="en-US" dirty="0" smtClean="0"/>
              <a:t>Get your phones ready!</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Future career</a:t>
            </a:r>
            <a:endParaRPr lang="ru-RU" dirty="0"/>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p:txBody>
          <a:bodyPr/>
          <a:lstStyle/>
          <a:p>
            <a:pPr algn="ctr">
              <a:buNone/>
            </a:pPr>
            <a:r>
              <a:rPr lang="en-US" b="1" dirty="0" smtClean="0">
                <a:solidFill>
                  <a:schemeClr val="accent2"/>
                </a:solidFill>
              </a:rPr>
              <a:t>Which jobs do you think might disappear </a:t>
            </a:r>
          </a:p>
          <a:p>
            <a:pPr algn="ctr">
              <a:buNone/>
            </a:pPr>
            <a:r>
              <a:rPr lang="en-US" b="1" dirty="0" smtClean="0">
                <a:solidFill>
                  <a:schemeClr val="accent2"/>
                </a:solidFill>
              </a:rPr>
              <a:t>in the future?</a:t>
            </a:r>
          </a:p>
          <a:p>
            <a:pPr algn="ctr">
              <a:buNone/>
            </a:pPr>
            <a:endParaRPr lang="en-US" dirty="0" smtClean="0">
              <a:solidFill>
                <a:schemeClr val="accent2"/>
              </a:solidFill>
            </a:endParaRPr>
          </a:p>
          <a:p>
            <a:pPr algn="ctr">
              <a:lnSpc>
                <a:spcPct val="150000"/>
              </a:lnSpc>
              <a:buNone/>
            </a:pPr>
            <a:r>
              <a:rPr lang="en-US" b="1" dirty="0" smtClean="0"/>
              <a:t>shop assistant</a:t>
            </a:r>
          </a:p>
          <a:p>
            <a:pPr algn="ctr">
              <a:lnSpc>
                <a:spcPct val="150000"/>
              </a:lnSpc>
              <a:buNone/>
            </a:pPr>
            <a:r>
              <a:rPr lang="en-US" b="1" dirty="0" smtClean="0"/>
              <a:t>postman</a:t>
            </a:r>
          </a:p>
          <a:p>
            <a:pPr algn="ctr">
              <a:lnSpc>
                <a:spcPct val="150000"/>
              </a:lnSpc>
              <a:buNone/>
            </a:pPr>
            <a:r>
              <a:rPr lang="en-US" b="1" dirty="0" smtClean="0"/>
              <a:t>builder</a:t>
            </a:r>
          </a:p>
          <a:p>
            <a:pPr algn="ctr">
              <a:buNone/>
            </a:pPr>
            <a:endParaRPr lang="ru-RU" dirty="0"/>
          </a:p>
        </p:txBody>
      </p:sp>
      <p:sp>
        <p:nvSpPr>
          <p:cNvPr id="6" name="Содержимое 5"/>
          <p:cNvSpPr>
            <a:spLocks noGrp="1"/>
          </p:cNvSpPr>
          <p:nvPr>
            <p:ph sz="quarter" idx="4"/>
          </p:nvPr>
        </p:nvSpPr>
        <p:spPr/>
        <p:txBody>
          <a:bodyPr/>
          <a:lstStyle/>
          <a:p>
            <a:pPr algn="ctr">
              <a:buNone/>
            </a:pPr>
            <a:r>
              <a:rPr lang="en-US" b="1" dirty="0" smtClean="0">
                <a:solidFill>
                  <a:schemeClr val="accent2"/>
                </a:solidFill>
              </a:rPr>
              <a:t>Which jobs do you think there will be more of</a:t>
            </a:r>
          </a:p>
          <a:p>
            <a:pPr algn="ctr">
              <a:buNone/>
            </a:pPr>
            <a:r>
              <a:rPr lang="en-US" b="1" dirty="0" smtClean="0">
                <a:solidFill>
                  <a:schemeClr val="accent2"/>
                </a:solidFill>
              </a:rPr>
              <a:t> in the future?</a:t>
            </a:r>
          </a:p>
          <a:p>
            <a:pPr algn="ctr">
              <a:buNone/>
            </a:pPr>
            <a:endParaRPr lang="en-US" dirty="0" smtClean="0">
              <a:solidFill>
                <a:schemeClr val="accent2"/>
              </a:solidFill>
            </a:endParaRPr>
          </a:p>
          <a:p>
            <a:pPr algn="ctr">
              <a:lnSpc>
                <a:spcPct val="150000"/>
              </a:lnSpc>
              <a:buNone/>
            </a:pPr>
            <a:r>
              <a:rPr lang="en-US" b="1" dirty="0" smtClean="0"/>
              <a:t>computer programmer</a:t>
            </a:r>
          </a:p>
          <a:p>
            <a:pPr algn="ctr">
              <a:lnSpc>
                <a:spcPct val="150000"/>
              </a:lnSpc>
              <a:buNone/>
            </a:pPr>
            <a:r>
              <a:rPr lang="en-US" b="1" dirty="0" err="1" smtClean="0"/>
              <a:t>carer</a:t>
            </a:r>
            <a:endParaRPr lang="ru-RU"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1000"/>
                                        <p:tgtEl>
                                          <p:spTgt spid="5">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 calcmode="lin" valueType="num">
                                      <p:cBhvr>
                                        <p:cTn id="12"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4" dur="1000"/>
                                        <p:tgtEl>
                                          <p:spTgt spid="5">
                                            <p:txEl>
                                              <p:pRg st="4" end="4"/>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p:cTn id="1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8" dur="10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19" dur="1000"/>
                                        <p:tgtEl>
                                          <p:spTgt spid="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p:cTn id="24"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6" dur="1000"/>
                                        <p:tgtEl>
                                          <p:spTgt spid="6">
                                            <p:txEl>
                                              <p:pRg st="3" end="3"/>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p:cTn id="2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1"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What will happen because of these things?</a:t>
            </a:r>
            <a:endParaRPr lang="ru-RU" dirty="0"/>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p:txBody>
          <a:bodyPr/>
          <a:lstStyle/>
          <a:p>
            <a:r>
              <a:rPr lang="en-US" dirty="0" smtClean="0"/>
              <a:t>Online shopping</a:t>
            </a:r>
          </a:p>
          <a:p>
            <a:r>
              <a:rPr lang="en-US" dirty="0" smtClean="0"/>
              <a:t>Sending emails</a:t>
            </a:r>
          </a:p>
          <a:p>
            <a:r>
              <a:rPr lang="en-US" dirty="0" smtClean="0"/>
              <a:t>Digital photos</a:t>
            </a:r>
          </a:p>
          <a:p>
            <a:r>
              <a:rPr lang="en-US" dirty="0" smtClean="0"/>
              <a:t>3D printers</a:t>
            </a:r>
          </a:p>
          <a:p>
            <a:pPr>
              <a:buNone/>
            </a:pPr>
            <a:endParaRPr lang="en-US" dirty="0" smtClean="0"/>
          </a:p>
          <a:p>
            <a:pPr>
              <a:buNone/>
            </a:pPr>
            <a:endParaRPr lang="en-US" dirty="0" smtClean="0"/>
          </a:p>
          <a:p>
            <a:pPr>
              <a:buNone/>
            </a:pPr>
            <a:endParaRPr lang="en-US" dirty="0" smtClean="0"/>
          </a:p>
          <a:p>
            <a:pPr algn="ctr">
              <a:buNone/>
            </a:pPr>
            <a:endParaRPr lang="en-US" dirty="0" smtClean="0"/>
          </a:p>
          <a:p>
            <a:pPr algn="ctr">
              <a:buNone/>
            </a:pPr>
            <a:r>
              <a:rPr lang="en-US" dirty="0" smtClean="0"/>
              <a:t>fewer jobs</a:t>
            </a:r>
          </a:p>
          <a:p>
            <a:pPr>
              <a:buNone/>
            </a:pPr>
            <a:endParaRPr lang="ru-RU" dirty="0"/>
          </a:p>
        </p:txBody>
      </p:sp>
      <p:sp>
        <p:nvSpPr>
          <p:cNvPr id="6" name="Содержимое 5"/>
          <p:cNvSpPr>
            <a:spLocks noGrp="1"/>
          </p:cNvSpPr>
          <p:nvPr>
            <p:ph sz="quarter" idx="4"/>
          </p:nvPr>
        </p:nvSpPr>
        <p:spPr/>
        <p:txBody>
          <a:bodyPr>
            <a:normAutofit lnSpcReduction="10000"/>
          </a:bodyPr>
          <a:lstStyle/>
          <a:p>
            <a:r>
              <a:rPr lang="en-US" dirty="0" smtClean="0"/>
              <a:t>Environmental problems</a:t>
            </a:r>
          </a:p>
          <a:p>
            <a:r>
              <a:rPr lang="en-US" dirty="0" smtClean="0"/>
              <a:t>Living longer</a:t>
            </a:r>
          </a:p>
          <a:p>
            <a:r>
              <a:rPr lang="en-US" dirty="0" smtClean="0"/>
              <a:t>Studying online</a:t>
            </a:r>
          </a:p>
          <a:p>
            <a:endParaRPr lang="en-US" dirty="0" smtClean="0"/>
          </a:p>
          <a:p>
            <a:endParaRPr lang="en-US" dirty="0" smtClean="0"/>
          </a:p>
          <a:p>
            <a:endParaRPr lang="en-US" dirty="0" smtClean="0"/>
          </a:p>
          <a:p>
            <a:endParaRPr lang="en-US" dirty="0" smtClean="0"/>
          </a:p>
          <a:p>
            <a:pPr algn="ctr">
              <a:buNone/>
            </a:pPr>
            <a:endParaRPr lang="en-US" dirty="0" smtClean="0"/>
          </a:p>
          <a:p>
            <a:pPr algn="ctr">
              <a:buNone/>
            </a:pPr>
            <a:endParaRPr lang="en-US" dirty="0" smtClean="0"/>
          </a:p>
          <a:p>
            <a:pPr algn="ctr">
              <a:buNone/>
            </a:pPr>
            <a:r>
              <a:rPr lang="en-US" dirty="0" smtClean="0"/>
              <a:t>more jobs</a:t>
            </a:r>
            <a:endParaRPr lang="ru-RU" dirty="0"/>
          </a:p>
        </p:txBody>
      </p:sp>
      <p:sp>
        <p:nvSpPr>
          <p:cNvPr id="9" name="Стрелка вниз 8"/>
          <p:cNvSpPr/>
          <p:nvPr/>
        </p:nvSpPr>
        <p:spPr>
          <a:xfrm>
            <a:off x="6072198" y="3214686"/>
            <a:ext cx="1143008"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1857356" y="3357562"/>
            <a:ext cx="1143008"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 calcmode="lin" valueType="num">
                                      <p:cBhvr additive="base">
                                        <p:cTn id="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anim calcmode="lin" valueType="num">
                                      <p:cBhvr additive="base">
                                        <p:cTn id="1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42844" y="1481328"/>
            <a:ext cx="8786874" cy="4805192"/>
          </a:xfrm>
        </p:spPr>
        <p:txBody>
          <a:bodyPr>
            <a:normAutofit fontScale="25000" lnSpcReduction="20000"/>
          </a:bodyPr>
          <a:lstStyle/>
          <a:p>
            <a:pPr>
              <a:buNone/>
            </a:pPr>
            <a:r>
              <a:rPr lang="en-US" sz="7200" dirty="0" smtClean="0">
                <a:latin typeface="Aharoni" pitchFamily="2" charset="-79"/>
                <a:cs typeface="Aharoni" pitchFamily="2" charset="-79"/>
              </a:rPr>
              <a:t>mainframe - </a:t>
            </a:r>
            <a:r>
              <a:rPr lang="ru-RU" sz="7200" dirty="0" err="1" smtClean="0">
                <a:cs typeface="Aharoni" pitchFamily="2" charset="-79"/>
              </a:rPr>
              <a:t>мейнфрейм</a:t>
            </a:r>
            <a:r>
              <a:rPr lang="uk-UA" sz="7200" dirty="0" smtClean="0">
                <a:cs typeface="Aharoni" pitchFamily="2" charset="-79"/>
              </a:rPr>
              <a:t>, центральний </a:t>
            </a:r>
            <a:r>
              <a:rPr lang="uk-UA" sz="7200" dirty="0" err="1" smtClean="0">
                <a:cs typeface="Aharoni" pitchFamily="2" charset="-79"/>
              </a:rPr>
              <a:t>пк</a:t>
            </a:r>
            <a:endParaRPr lang="ru-RU" sz="7200" dirty="0" smtClean="0">
              <a:cs typeface="Aharoni" pitchFamily="2" charset="-79"/>
            </a:endParaRPr>
          </a:p>
          <a:p>
            <a:pPr>
              <a:buNone/>
            </a:pPr>
            <a:r>
              <a:rPr lang="en-US" sz="7200" dirty="0" smtClean="0">
                <a:latin typeface="Aharoni" pitchFamily="2" charset="-79"/>
                <a:cs typeface="Aharoni" pitchFamily="2" charset="-79"/>
              </a:rPr>
              <a:t>data - </a:t>
            </a:r>
            <a:r>
              <a:rPr lang="ru-RU" sz="7200" dirty="0" smtClean="0">
                <a:cs typeface="Aharoni" pitchFamily="2" charset="-79"/>
              </a:rPr>
              <a:t>дан</a:t>
            </a:r>
            <a:r>
              <a:rPr lang="uk-UA" sz="7200" dirty="0" smtClean="0">
                <a:cs typeface="Aharoni" pitchFamily="2" charset="-79"/>
              </a:rPr>
              <a:t>і</a:t>
            </a:r>
            <a:endParaRPr lang="ru-RU" sz="7200" dirty="0" smtClean="0">
              <a:cs typeface="Aharoni" pitchFamily="2" charset="-79"/>
            </a:endParaRPr>
          </a:p>
          <a:p>
            <a:pPr>
              <a:buNone/>
            </a:pPr>
            <a:r>
              <a:rPr lang="en-US" sz="7200" dirty="0" smtClean="0">
                <a:latin typeface="Aharoni" pitchFamily="2" charset="-79"/>
                <a:cs typeface="Aharoni" pitchFamily="2" charset="-79"/>
              </a:rPr>
              <a:t>simultaneous - </a:t>
            </a:r>
            <a:r>
              <a:rPr lang="ru-RU" sz="7200" dirty="0" err="1" smtClean="0">
                <a:cs typeface="Aharoni" pitchFamily="2" charset="-79"/>
              </a:rPr>
              <a:t>одночасн</a:t>
            </a:r>
            <a:r>
              <a:rPr lang="uk-UA" sz="7200" dirty="0" err="1" smtClean="0">
                <a:cs typeface="Aharoni" pitchFamily="2" charset="-79"/>
              </a:rPr>
              <a:t>ий</a:t>
            </a:r>
            <a:endParaRPr lang="ru-RU" sz="7200" dirty="0" smtClean="0">
              <a:cs typeface="Aharoni" pitchFamily="2" charset="-79"/>
            </a:endParaRPr>
          </a:p>
          <a:p>
            <a:pPr>
              <a:buNone/>
            </a:pPr>
            <a:r>
              <a:rPr lang="en-US" sz="7200" dirty="0" smtClean="0">
                <a:latin typeface="Aharoni" pitchFamily="2" charset="-79"/>
                <a:cs typeface="Aharoni" pitchFamily="2" charset="-79"/>
              </a:rPr>
              <a:t>network - </a:t>
            </a:r>
            <a:r>
              <a:rPr lang="ru-RU" sz="7200" dirty="0" smtClean="0">
                <a:cs typeface="Aharoni" pitchFamily="2" charset="-79"/>
              </a:rPr>
              <a:t>мереж</a:t>
            </a:r>
            <a:r>
              <a:rPr lang="uk-UA" sz="7200" dirty="0" smtClean="0">
                <a:cs typeface="Aharoni" pitchFamily="2" charset="-79"/>
              </a:rPr>
              <a:t>а</a:t>
            </a:r>
            <a:endParaRPr lang="ru-RU" sz="7200" dirty="0" smtClean="0">
              <a:cs typeface="Aharoni" pitchFamily="2" charset="-79"/>
            </a:endParaRPr>
          </a:p>
          <a:p>
            <a:pPr>
              <a:buNone/>
            </a:pPr>
            <a:r>
              <a:rPr lang="en-US" sz="7200" dirty="0" smtClean="0">
                <a:latin typeface="Aharoni" pitchFamily="2" charset="-79"/>
                <a:cs typeface="Aharoni" pitchFamily="2" charset="-79"/>
              </a:rPr>
              <a:t>desktop PC - </a:t>
            </a:r>
            <a:r>
              <a:rPr lang="ru-RU" sz="7200" dirty="0" err="1" smtClean="0">
                <a:cs typeface="Aharoni" pitchFamily="2" charset="-79"/>
              </a:rPr>
              <a:t>настільний</a:t>
            </a:r>
            <a:r>
              <a:rPr lang="ru-RU" sz="7200" dirty="0" smtClean="0">
                <a:cs typeface="Aharoni" pitchFamily="2" charset="-79"/>
              </a:rPr>
              <a:t> </a:t>
            </a:r>
            <a:r>
              <a:rPr lang="ru-RU" sz="7200" dirty="0" err="1" smtClean="0">
                <a:cs typeface="Aharoni" pitchFamily="2" charset="-79"/>
              </a:rPr>
              <a:t>пк</a:t>
            </a:r>
            <a:endParaRPr lang="ru-RU" sz="7200" dirty="0" smtClean="0">
              <a:cs typeface="Aharoni" pitchFamily="2" charset="-79"/>
            </a:endParaRPr>
          </a:p>
          <a:p>
            <a:pPr>
              <a:buNone/>
            </a:pPr>
            <a:r>
              <a:rPr lang="en-US" sz="7200" dirty="0" smtClean="0">
                <a:latin typeface="Aharoni" pitchFamily="2" charset="-79"/>
                <a:cs typeface="Aharoni" pitchFamily="2" charset="-79"/>
              </a:rPr>
              <a:t>workstation - </a:t>
            </a:r>
            <a:r>
              <a:rPr lang="ru-RU" sz="7200" dirty="0" err="1" smtClean="0">
                <a:cs typeface="Aharoni" pitchFamily="2" charset="-79"/>
              </a:rPr>
              <a:t>робоча</a:t>
            </a:r>
            <a:r>
              <a:rPr lang="ru-RU" sz="7200" dirty="0" smtClean="0">
                <a:cs typeface="Aharoni" pitchFamily="2" charset="-79"/>
              </a:rPr>
              <a:t> </a:t>
            </a:r>
            <a:r>
              <a:rPr lang="ru-RU" sz="7200" dirty="0" err="1" smtClean="0">
                <a:cs typeface="Aharoni" pitchFamily="2" charset="-79"/>
              </a:rPr>
              <a:t>станція</a:t>
            </a:r>
            <a:endParaRPr lang="ru-RU" sz="7200" dirty="0" smtClean="0">
              <a:cs typeface="Aharoni" pitchFamily="2" charset="-79"/>
            </a:endParaRPr>
          </a:p>
          <a:p>
            <a:pPr>
              <a:buNone/>
            </a:pPr>
            <a:r>
              <a:rPr lang="en-US" sz="7200" dirty="0" smtClean="0">
                <a:latin typeface="Aharoni" pitchFamily="2" charset="-79"/>
                <a:cs typeface="Aharoni" pitchFamily="2" charset="-79"/>
              </a:rPr>
              <a:t>tower - </a:t>
            </a:r>
            <a:r>
              <a:rPr lang="uk-UA" sz="7200" dirty="0" smtClean="0">
                <a:cs typeface="Aharoni" pitchFamily="2" charset="-79"/>
              </a:rPr>
              <a:t>баштовий (вертикальний) </a:t>
            </a:r>
            <a:endParaRPr lang="en-US" sz="7200" dirty="0" smtClean="0">
              <a:cs typeface="Aharoni" pitchFamily="2" charset="-79"/>
            </a:endParaRPr>
          </a:p>
          <a:p>
            <a:pPr>
              <a:buNone/>
            </a:pPr>
            <a:r>
              <a:rPr lang="en-US" sz="7200" dirty="0" smtClean="0">
                <a:cs typeface="Aharoni" pitchFamily="2" charset="-79"/>
              </a:rPr>
              <a:t>		</a:t>
            </a:r>
            <a:r>
              <a:rPr lang="uk-UA" sz="7200" dirty="0" smtClean="0">
                <a:cs typeface="Aharoni" pitchFamily="2" charset="-79"/>
              </a:rPr>
              <a:t>корпус процесора</a:t>
            </a:r>
            <a:endParaRPr lang="ru-RU" sz="7200" dirty="0" smtClean="0">
              <a:cs typeface="Aharoni" pitchFamily="2" charset="-79"/>
            </a:endParaRPr>
          </a:p>
          <a:p>
            <a:pPr>
              <a:buNone/>
            </a:pPr>
            <a:r>
              <a:rPr lang="en-US" sz="7200" dirty="0" smtClean="0">
                <a:latin typeface="Aharoni" pitchFamily="2" charset="-79"/>
                <a:cs typeface="Aharoni" pitchFamily="2" charset="-79"/>
              </a:rPr>
              <a:t>laptop - </a:t>
            </a:r>
            <a:r>
              <a:rPr lang="ru-RU" sz="7200" dirty="0" smtClean="0">
                <a:cs typeface="Aharoni" pitchFamily="2" charset="-79"/>
              </a:rPr>
              <a:t>ноутбук</a:t>
            </a:r>
          </a:p>
          <a:p>
            <a:pPr>
              <a:buNone/>
            </a:pPr>
            <a:r>
              <a:rPr lang="en-US" sz="7200" dirty="0" smtClean="0">
                <a:latin typeface="Aharoni" pitchFamily="2" charset="-79"/>
                <a:cs typeface="Aharoni" pitchFamily="2" charset="-79"/>
              </a:rPr>
              <a:t>lightweight - </a:t>
            </a:r>
            <a:r>
              <a:rPr lang="ru-RU" sz="7200" dirty="0" smtClean="0">
                <a:cs typeface="Aharoni" pitchFamily="2" charset="-79"/>
              </a:rPr>
              <a:t>легкий</a:t>
            </a:r>
          </a:p>
          <a:p>
            <a:pPr>
              <a:buNone/>
            </a:pPr>
            <a:r>
              <a:rPr lang="en-US" sz="7200" dirty="0" smtClean="0">
                <a:latin typeface="Aharoni" pitchFamily="2" charset="-79"/>
                <a:cs typeface="Aharoni" pitchFamily="2" charset="-79"/>
              </a:rPr>
              <a:t>portable - </a:t>
            </a:r>
            <a:r>
              <a:rPr lang="ru-RU" sz="7200" dirty="0" err="1" smtClean="0">
                <a:cs typeface="Aharoni" pitchFamily="2" charset="-79"/>
              </a:rPr>
              <a:t>портативний</a:t>
            </a:r>
            <a:endParaRPr lang="ru-RU" sz="7200" dirty="0" smtClean="0">
              <a:cs typeface="Aharoni" pitchFamily="2" charset="-79"/>
            </a:endParaRPr>
          </a:p>
          <a:p>
            <a:pPr>
              <a:buNone/>
            </a:pPr>
            <a:r>
              <a:rPr lang="en-US" sz="7200" dirty="0" smtClean="0">
                <a:latin typeface="Aharoni" pitchFamily="2" charset="-79"/>
                <a:cs typeface="Aharoni" pitchFamily="2" charset="-79"/>
              </a:rPr>
              <a:t>TFT screen - </a:t>
            </a:r>
            <a:r>
              <a:rPr lang="ru-RU" sz="7200" dirty="0" err="1" smtClean="0">
                <a:cs typeface="Aharoni" pitchFamily="2" charset="-79"/>
              </a:rPr>
              <a:t>TFT-екран</a:t>
            </a:r>
            <a:endParaRPr lang="ru-RU" sz="7200" dirty="0" smtClean="0">
              <a:cs typeface="Aharoni" pitchFamily="2" charset="-79"/>
            </a:endParaRPr>
          </a:p>
          <a:p>
            <a:pPr>
              <a:buNone/>
            </a:pPr>
            <a:r>
              <a:rPr lang="en-US" sz="7200" dirty="0" smtClean="0">
                <a:latin typeface="Aharoni" pitchFamily="2" charset="-79"/>
                <a:cs typeface="Aharoni" pitchFamily="2" charset="-79"/>
              </a:rPr>
              <a:t>touchpad - </a:t>
            </a:r>
            <a:r>
              <a:rPr lang="ru-RU" sz="7200" dirty="0" err="1" smtClean="0">
                <a:cs typeface="Aharoni" pitchFamily="2" charset="-79"/>
              </a:rPr>
              <a:t>тачпад</a:t>
            </a:r>
            <a:endParaRPr lang="ru-RU" sz="7200" dirty="0" smtClean="0">
              <a:cs typeface="Aharoni" pitchFamily="2" charset="-79"/>
            </a:endParaRPr>
          </a:p>
          <a:p>
            <a:pPr>
              <a:buNone/>
            </a:pPr>
            <a:r>
              <a:rPr lang="en-US" sz="7200" dirty="0" smtClean="0">
                <a:latin typeface="Aharoni" pitchFamily="2" charset="-79"/>
                <a:cs typeface="Aharoni" pitchFamily="2" charset="-79"/>
              </a:rPr>
              <a:t>battery pack - </a:t>
            </a:r>
            <a:r>
              <a:rPr lang="ru-RU" sz="7200" dirty="0" err="1" smtClean="0">
                <a:cs typeface="Aharoni" pitchFamily="2" charset="-79"/>
              </a:rPr>
              <a:t>акумулятор</a:t>
            </a:r>
            <a:endParaRPr lang="ru-RU" sz="7200" dirty="0" smtClean="0">
              <a:cs typeface="Aharoni" pitchFamily="2" charset="-79"/>
            </a:endParaRPr>
          </a:p>
          <a:p>
            <a:pPr>
              <a:buNone/>
            </a:pPr>
            <a:r>
              <a:rPr lang="en-US" sz="7200" dirty="0" smtClean="0">
                <a:latin typeface="Aharoni" pitchFamily="2" charset="-79"/>
                <a:cs typeface="Aharoni" pitchFamily="2" charset="-79"/>
              </a:rPr>
              <a:t>tablet – </a:t>
            </a:r>
            <a:r>
              <a:rPr lang="ru-RU" sz="7200" dirty="0" smtClean="0">
                <a:cs typeface="Aharoni" pitchFamily="2" charset="-79"/>
              </a:rPr>
              <a:t>планшет</a:t>
            </a:r>
            <a:endParaRPr lang="en-US" sz="7200" dirty="0" smtClean="0">
              <a:cs typeface="Aharoni" pitchFamily="2" charset="-79"/>
            </a:endParaRPr>
          </a:p>
          <a:p>
            <a:pPr>
              <a:buNone/>
            </a:pPr>
            <a:r>
              <a:rPr lang="en-US" sz="7200" dirty="0" smtClean="0">
                <a:latin typeface="Aharoni" pitchFamily="2" charset="-79"/>
                <a:cs typeface="Aharoni" pitchFamily="2" charset="-79"/>
              </a:rPr>
              <a:t>LCD screen - </a:t>
            </a:r>
            <a:r>
              <a:rPr lang="ru-RU" sz="7200" dirty="0" err="1" smtClean="0">
                <a:cs typeface="Aharoni" pitchFamily="2" charset="-79"/>
              </a:rPr>
              <a:t>РК-екран</a:t>
            </a:r>
            <a:endParaRPr lang="en-US" sz="7200" dirty="0" smtClean="0">
              <a:cs typeface="Aharoni" pitchFamily="2" charset="-79"/>
            </a:endParaRPr>
          </a:p>
          <a:p>
            <a:pPr>
              <a:buNone/>
            </a:pPr>
            <a:r>
              <a:rPr lang="en-US" sz="7200" dirty="0" smtClean="0">
                <a:latin typeface="Aharoni" pitchFamily="2" charset="-79"/>
                <a:cs typeface="Aharoni" pitchFamily="2" charset="-79"/>
              </a:rPr>
              <a:t>detached keyboard - </a:t>
            </a:r>
            <a:r>
              <a:rPr lang="ru-RU" sz="7200" dirty="0" err="1" smtClean="0">
                <a:cs typeface="Aharoni" pitchFamily="2" charset="-79"/>
              </a:rPr>
              <a:t>від'єднана</a:t>
            </a:r>
            <a:r>
              <a:rPr lang="ru-RU" sz="7200" dirty="0" smtClean="0">
                <a:cs typeface="Aharoni" pitchFamily="2" charset="-79"/>
              </a:rPr>
              <a:t> </a:t>
            </a:r>
            <a:r>
              <a:rPr lang="ru-RU" sz="7200" dirty="0" err="1" smtClean="0">
                <a:cs typeface="Aharoni" pitchFamily="2" charset="-79"/>
              </a:rPr>
              <a:t>клавіатура</a:t>
            </a:r>
            <a:endParaRPr lang="ru-RU" sz="7200" dirty="0" smtClean="0">
              <a:cs typeface="Aharoni" pitchFamily="2" charset="-79"/>
            </a:endParaRPr>
          </a:p>
          <a:p>
            <a:pPr>
              <a:buNone/>
            </a:pPr>
            <a:endParaRPr lang="ru-RU" sz="7200" dirty="0" smtClean="0">
              <a:cs typeface="Aharoni" pitchFamily="2" charset="-79"/>
            </a:endParaRPr>
          </a:p>
          <a:p>
            <a:pPr>
              <a:buNone/>
            </a:pPr>
            <a:endParaRPr lang="ru-RU" sz="7200" dirty="0" smtClean="0">
              <a:cs typeface="Aharoni" pitchFamily="2" charset="-79"/>
            </a:endParaRPr>
          </a:p>
          <a:p>
            <a:pPr>
              <a:buNone/>
            </a:pPr>
            <a:endParaRPr lang="ru-RU" dirty="0"/>
          </a:p>
        </p:txBody>
      </p:sp>
      <p:sp>
        <p:nvSpPr>
          <p:cNvPr id="3" name="Заголовок 2"/>
          <p:cNvSpPr>
            <a:spLocks noGrp="1"/>
          </p:cNvSpPr>
          <p:nvPr>
            <p:ph type="title"/>
          </p:nvPr>
        </p:nvSpPr>
        <p:spPr/>
        <p:txBody>
          <a:bodyPr>
            <a:noAutofit/>
          </a:bodyPr>
          <a:lstStyle/>
          <a:p>
            <a:pPr algn="ctr"/>
            <a:r>
              <a:rPr lang="en-US" sz="2800" dirty="0" smtClean="0">
                <a:solidFill>
                  <a:srgbClr val="FF0000"/>
                </a:solidFill>
              </a:rPr>
              <a:t>Professional reading: </a:t>
            </a:r>
            <a:br>
              <a:rPr lang="en-US" sz="2800" dirty="0" smtClean="0">
                <a:solidFill>
                  <a:srgbClr val="FF0000"/>
                </a:solidFill>
              </a:rPr>
            </a:br>
            <a:r>
              <a:rPr lang="en-US" sz="2800" dirty="0" smtClean="0">
                <a:solidFill>
                  <a:srgbClr val="FF0000"/>
                </a:solidFill>
              </a:rPr>
              <a:t>types of computer systems</a:t>
            </a:r>
            <a:br>
              <a:rPr lang="en-US" sz="2800" dirty="0" smtClean="0">
                <a:solidFill>
                  <a:srgbClr val="FF0000"/>
                </a:solidFill>
              </a:rPr>
            </a:br>
            <a:r>
              <a:rPr lang="en-US" sz="1800" dirty="0" smtClean="0">
                <a:solidFill>
                  <a:srgbClr val="FF0000"/>
                </a:solidFill>
              </a:rPr>
              <a:t>(vocabulary)</a:t>
            </a:r>
            <a:endParaRPr lang="ru-RU" sz="1800" dirty="0">
              <a:solidFill>
                <a:srgbClr val="FF0000"/>
              </a:solidFill>
            </a:endParaRPr>
          </a:p>
        </p:txBody>
      </p:sp>
      <p:sp>
        <p:nvSpPr>
          <p:cNvPr id="7" name="Содержимое 6"/>
          <p:cNvSpPr>
            <a:spLocks noGrp="1"/>
          </p:cNvSpPr>
          <p:nvPr>
            <p:ph sz="quarter" idx="4294967295"/>
          </p:nvPr>
        </p:nvSpPr>
        <p:spPr>
          <a:xfrm>
            <a:off x="5102225" y="1444625"/>
            <a:ext cx="4041775" cy="4984750"/>
          </a:xfrm>
        </p:spPr>
        <p:txBody>
          <a:bodyPr>
            <a:noAutofit/>
          </a:bodyPr>
          <a:lstStyle/>
          <a:p>
            <a:pPr>
              <a:buNone/>
            </a:pPr>
            <a:r>
              <a:rPr lang="en-US" sz="1800" dirty="0" smtClean="0">
                <a:latin typeface="Aharoni" pitchFamily="2" charset="-79"/>
                <a:cs typeface="Aharoni" pitchFamily="2" charset="-79"/>
              </a:rPr>
              <a:t>voice recognition - </a:t>
            </a:r>
            <a:r>
              <a:rPr lang="ru-RU" sz="1800" dirty="0" err="1" smtClean="0">
                <a:cs typeface="Aharoni" pitchFamily="2" charset="-79"/>
              </a:rPr>
              <a:t>розпізнавання</a:t>
            </a:r>
            <a:r>
              <a:rPr lang="ru-RU" sz="1800" dirty="0" smtClean="0">
                <a:cs typeface="Aharoni" pitchFamily="2" charset="-79"/>
              </a:rPr>
              <a:t> голосу</a:t>
            </a:r>
          </a:p>
          <a:p>
            <a:pPr>
              <a:buNone/>
            </a:pPr>
            <a:r>
              <a:rPr lang="en-US" sz="1800" dirty="0" smtClean="0">
                <a:latin typeface="Aharoni" pitchFamily="2" charset="-79"/>
                <a:cs typeface="Aharoni" pitchFamily="2" charset="-79"/>
              </a:rPr>
              <a:t>versatile - </a:t>
            </a:r>
            <a:r>
              <a:rPr lang="ru-RU" sz="1800" dirty="0" err="1" smtClean="0">
                <a:cs typeface="Aharoni" pitchFamily="2" charset="-79"/>
              </a:rPr>
              <a:t>універсальний</a:t>
            </a:r>
            <a:endParaRPr lang="ru-RU" sz="1800" dirty="0" smtClean="0">
              <a:cs typeface="Aharoni" pitchFamily="2" charset="-79"/>
            </a:endParaRPr>
          </a:p>
          <a:p>
            <a:pPr>
              <a:buNone/>
            </a:pPr>
            <a:r>
              <a:rPr lang="en-US" sz="1800" dirty="0" smtClean="0">
                <a:latin typeface="Aharoni" pitchFamily="2" charset="-79"/>
                <a:cs typeface="Aharoni" pitchFamily="2" charset="-79"/>
              </a:rPr>
              <a:t>personal digital assistant - </a:t>
            </a:r>
            <a:r>
              <a:rPr lang="ru-RU" sz="1800" dirty="0" err="1" smtClean="0">
                <a:cs typeface="Aharoni" pitchFamily="2" charset="-79"/>
              </a:rPr>
              <a:t>персональний</a:t>
            </a:r>
            <a:r>
              <a:rPr lang="ru-RU" sz="1800" dirty="0" smtClean="0">
                <a:cs typeface="Aharoni" pitchFamily="2" charset="-79"/>
              </a:rPr>
              <a:t> </a:t>
            </a:r>
            <a:r>
              <a:rPr lang="ru-RU" sz="1800" dirty="0" err="1" smtClean="0">
                <a:cs typeface="Aharoni" pitchFamily="2" charset="-79"/>
              </a:rPr>
              <a:t>цифровий</a:t>
            </a:r>
            <a:r>
              <a:rPr lang="ru-RU" sz="1800" dirty="0" smtClean="0">
                <a:cs typeface="Aharoni" pitchFamily="2" charset="-79"/>
              </a:rPr>
              <a:t> </a:t>
            </a:r>
            <a:r>
              <a:rPr lang="ru-RU" sz="1800" dirty="0" err="1" smtClean="0">
                <a:cs typeface="Aharoni" pitchFamily="2" charset="-79"/>
              </a:rPr>
              <a:t>асистент</a:t>
            </a:r>
            <a:endParaRPr lang="ru-RU" sz="1800" dirty="0" smtClean="0">
              <a:cs typeface="Aharoni" pitchFamily="2" charset="-79"/>
            </a:endParaRPr>
          </a:p>
          <a:p>
            <a:pPr>
              <a:buNone/>
            </a:pPr>
            <a:r>
              <a:rPr lang="en-US" sz="1800" dirty="0" smtClean="0">
                <a:latin typeface="Aharoni" pitchFamily="2" charset="-79"/>
                <a:cs typeface="Aharoni" pitchFamily="2" charset="-79"/>
              </a:rPr>
              <a:t>hand-held - </a:t>
            </a:r>
            <a:r>
              <a:rPr lang="ru-RU" sz="1800" dirty="0" err="1" smtClean="0">
                <a:cs typeface="Aharoni" pitchFamily="2" charset="-79"/>
              </a:rPr>
              <a:t>ручний</a:t>
            </a:r>
            <a:endParaRPr lang="ru-RU" sz="1800" dirty="0" smtClean="0">
              <a:cs typeface="Aharoni" pitchFamily="2" charset="-79"/>
            </a:endParaRPr>
          </a:p>
          <a:p>
            <a:pPr>
              <a:buNone/>
            </a:pPr>
            <a:r>
              <a:rPr lang="en-US" sz="1800" dirty="0" smtClean="0">
                <a:latin typeface="Aharoni" pitchFamily="2" charset="-79"/>
                <a:cs typeface="Aharoni" pitchFamily="2" charset="-79"/>
              </a:rPr>
              <a:t>stylus - </a:t>
            </a:r>
            <a:r>
              <a:rPr lang="ru-RU" sz="1800" dirty="0" err="1" smtClean="0">
                <a:cs typeface="Aharoni" pitchFamily="2" charset="-79"/>
              </a:rPr>
              <a:t>стилус</a:t>
            </a:r>
            <a:endParaRPr lang="ru-RU" sz="1800" dirty="0" smtClean="0">
              <a:cs typeface="Aharoni" pitchFamily="2" charset="-79"/>
            </a:endParaRPr>
          </a:p>
          <a:p>
            <a:pPr>
              <a:buNone/>
            </a:pPr>
            <a:r>
              <a:rPr lang="en-US" sz="1800" dirty="0" smtClean="0">
                <a:latin typeface="Aharoni" pitchFamily="2" charset="-79"/>
                <a:cs typeface="Aharoni" pitchFamily="2" charset="-79"/>
              </a:rPr>
              <a:t>handwriting  - </a:t>
            </a:r>
            <a:r>
              <a:rPr lang="ru-RU" sz="1800" dirty="0" smtClean="0">
                <a:cs typeface="Aharoni" pitchFamily="2" charset="-79"/>
              </a:rPr>
              <a:t>почерк</a:t>
            </a:r>
          </a:p>
          <a:p>
            <a:pPr>
              <a:buNone/>
            </a:pPr>
            <a:r>
              <a:rPr lang="en-US" sz="1800" dirty="0" smtClean="0">
                <a:latin typeface="Aharoni" pitchFamily="2" charset="-79"/>
                <a:cs typeface="Aharoni" pitchFamily="2" charset="-79"/>
              </a:rPr>
              <a:t>reminder - </a:t>
            </a:r>
            <a:r>
              <a:rPr lang="ru-RU" sz="1800" dirty="0" err="1" smtClean="0">
                <a:cs typeface="Aharoni" pitchFamily="2" charset="-79"/>
              </a:rPr>
              <a:t>нагадування</a:t>
            </a:r>
            <a:endParaRPr lang="ru-RU" sz="1800" dirty="0" smtClean="0">
              <a:cs typeface="Aharoni" pitchFamily="2" charset="-79"/>
            </a:endParaRPr>
          </a:p>
          <a:p>
            <a:pPr>
              <a:buNone/>
            </a:pPr>
            <a:r>
              <a:rPr lang="en-US" sz="1800" dirty="0" smtClean="0">
                <a:latin typeface="Aharoni" pitchFamily="2" charset="-79"/>
                <a:cs typeface="Aharoni" pitchFamily="2" charset="-79"/>
              </a:rPr>
              <a:t>wireless - </a:t>
            </a:r>
            <a:r>
              <a:rPr lang="ru-RU" sz="1800" dirty="0" err="1" smtClean="0">
                <a:cs typeface="Aharoni" pitchFamily="2" charset="-79"/>
              </a:rPr>
              <a:t>бездротовий</a:t>
            </a:r>
            <a:endParaRPr lang="ru-RU" sz="1800" dirty="0" smtClean="0">
              <a:cs typeface="Aharoni" pitchFamily="2" charset="-79"/>
            </a:endParaRPr>
          </a:p>
          <a:p>
            <a:pPr>
              <a:buNone/>
            </a:pPr>
            <a:r>
              <a:rPr lang="en-US" sz="1800" dirty="0" smtClean="0">
                <a:latin typeface="Aharoni" pitchFamily="2" charset="-79"/>
                <a:cs typeface="Aharoni" pitchFamily="2" charset="-79"/>
              </a:rPr>
              <a:t>wearable computer - </a:t>
            </a:r>
            <a:r>
              <a:rPr lang="ru-RU" sz="1800" dirty="0" err="1" smtClean="0">
                <a:cs typeface="Aharoni" pitchFamily="2" charset="-79"/>
              </a:rPr>
              <a:t>носимий</a:t>
            </a:r>
            <a:r>
              <a:rPr lang="ru-RU" sz="1800" dirty="0" smtClean="0">
                <a:cs typeface="Aharoni" pitchFamily="2" charset="-79"/>
              </a:rPr>
              <a:t> </a:t>
            </a:r>
            <a:r>
              <a:rPr lang="uk-UA" sz="1800" dirty="0" err="1" smtClean="0">
                <a:cs typeface="Aharoni" pitchFamily="2" charset="-79"/>
              </a:rPr>
              <a:t>мікро</a:t>
            </a:r>
            <a:r>
              <a:rPr lang="ru-RU" sz="1800" dirty="0" err="1" smtClean="0">
                <a:cs typeface="Aharoni" pitchFamily="2" charset="-79"/>
              </a:rPr>
              <a:t>комп'ютер</a:t>
            </a:r>
            <a:endParaRPr lang="ru-RU" sz="1800" dirty="0" smtClean="0">
              <a:cs typeface="Aharoni" pitchFamily="2" charset="-79"/>
            </a:endParaRPr>
          </a:p>
          <a:p>
            <a:pPr>
              <a:buNone/>
            </a:pPr>
            <a:r>
              <a:rPr lang="en-US" sz="1800" dirty="0" smtClean="0">
                <a:latin typeface="Aharoni" pitchFamily="2" charset="-79"/>
                <a:cs typeface="Aharoni" pitchFamily="2" charset="-79"/>
              </a:rPr>
              <a:t>hands-free - </a:t>
            </a:r>
            <a:r>
              <a:rPr lang="uk-UA" sz="1800" dirty="0" smtClean="0">
                <a:cs typeface="Aharoni" pitchFamily="2" charset="-79"/>
              </a:rPr>
              <a:t>гарнітура </a:t>
            </a:r>
            <a:r>
              <a:rPr lang="en-US" sz="1600" dirty="0" smtClean="0">
                <a:cs typeface="Aharoni" pitchFamily="2" charset="-79"/>
              </a:rPr>
              <a:t>hands-free</a:t>
            </a:r>
            <a:endParaRPr lang="ru-RU" sz="1600" dirty="0" smtClean="0">
              <a:cs typeface="Aharoni" pitchFamily="2" charset="-79"/>
            </a:endParaRPr>
          </a:p>
          <a:p>
            <a:pPr>
              <a:buNone/>
            </a:pPr>
            <a:r>
              <a:rPr lang="en-US" sz="1800" dirty="0" smtClean="0">
                <a:latin typeface="Aharoni" pitchFamily="2" charset="-79"/>
                <a:cs typeface="Aharoni" pitchFamily="2" charset="-79"/>
              </a:rPr>
              <a:t>voice mail - </a:t>
            </a:r>
            <a:r>
              <a:rPr lang="ru-RU" sz="1800" dirty="0" err="1" smtClean="0">
                <a:cs typeface="Aharoni" pitchFamily="2" charset="-79"/>
              </a:rPr>
              <a:t>голосова</a:t>
            </a:r>
            <a:r>
              <a:rPr lang="ru-RU" sz="1800" dirty="0" smtClean="0">
                <a:cs typeface="Aharoni" pitchFamily="2" charset="-79"/>
              </a:rPr>
              <a:t> </a:t>
            </a:r>
            <a:r>
              <a:rPr lang="ru-RU" sz="1800" dirty="0" err="1" smtClean="0">
                <a:cs typeface="Aharoni" pitchFamily="2" charset="-79"/>
              </a:rPr>
              <a:t>пошта</a:t>
            </a:r>
            <a:endParaRPr lang="ru-RU" sz="1800" dirty="0" smtClean="0">
              <a:cs typeface="Aharoni" pitchFamily="2" charset="-79"/>
            </a:endParaRPr>
          </a:p>
          <a:p>
            <a:endParaRPr lang="ru-RU" sz="1800" dirty="0">
              <a:cs typeface="Aharoni" pitchFamily="2" charset="-79"/>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dirty="0" smtClean="0"/>
              <a:t>Complete the diagram while reading the text</a:t>
            </a:r>
            <a:endParaRPr lang="ru-RU"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606136" y="1481138"/>
            <a:ext cx="4323317" cy="4976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en-US" dirty="0" smtClean="0"/>
          </a:p>
          <a:p>
            <a:endParaRPr lang="en-US" dirty="0" smtClean="0"/>
          </a:p>
          <a:p>
            <a:endParaRPr lang="en-US" dirty="0" smtClean="0"/>
          </a:p>
          <a:p>
            <a:r>
              <a:rPr lang="en-US" dirty="0" smtClean="0"/>
              <a:t>Student’s Book, p. 151 Grammar 5B (b, c)</a:t>
            </a:r>
          </a:p>
          <a:p>
            <a:r>
              <a:rPr lang="en-US" dirty="0" smtClean="0"/>
              <a:t>Work Book, p.29 5B</a:t>
            </a:r>
          </a:p>
          <a:p>
            <a:r>
              <a:rPr lang="en-US" dirty="0" smtClean="0"/>
              <a:t>Professional Reading, Unit 3 p.14</a:t>
            </a:r>
          </a:p>
          <a:p>
            <a:pPr>
              <a:buNone/>
            </a:pPr>
            <a:endParaRPr lang="en-US" dirty="0" smtClean="0"/>
          </a:p>
          <a:p>
            <a:endParaRPr lang="en-US" dirty="0" smtClean="0"/>
          </a:p>
          <a:p>
            <a:pPr algn="ctr">
              <a:buNone/>
            </a:pPr>
            <a:r>
              <a:rPr lang="en-US" sz="3600" dirty="0" smtClean="0">
                <a:solidFill>
                  <a:srgbClr val="FF0000"/>
                </a:solidFill>
              </a:rPr>
              <a:t>Thank you and see you next week!</a:t>
            </a:r>
          </a:p>
          <a:p>
            <a:pPr algn="ctr">
              <a:buNone/>
            </a:pPr>
            <a:endParaRPr lang="ru-RU" sz="3600" dirty="0">
              <a:solidFill>
                <a:srgbClr val="FF0000"/>
              </a:solidFill>
            </a:endParaRPr>
          </a:p>
        </p:txBody>
      </p:sp>
      <p:sp>
        <p:nvSpPr>
          <p:cNvPr id="3" name="Заголовок 2"/>
          <p:cNvSpPr>
            <a:spLocks noGrp="1"/>
          </p:cNvSpPr>
          <p:nvPr>
            <p:ph type="title"/>
          </p:nvPr>
        </p:nvSpPr>
        <p:spPr/>
        <p:txBody>
          <a:bodyPr/>
          <a:lstStyle/>
          <a:p>
            <a:pPr algn="ctr"/>
            <a:endParaRPr lang="ru-RU" dirty="0">
              <a:solidFill>
                <a:srgbClr val="FF0000"/>
              </a:solidFill>
            </a:endParaRPr>
          </a:p>
        </p:txBody>
      </p:sp>
      <p:pic>
        <p:nvPicPr>
          <p:cNvPr id="3074" name="Picture 2" descr="C:\Users\Д\Downloads\homework-hi.png"/>
          <p:cNvPicPr>
            <a:picLocks noChangeAspect="1" noChangeArrowheads="1"/>
          </p:cNvPicPr>
          <p:nvPr/>
        </p:nvPicPr>
        <p:blipFill>
          <a:blip r:embed="rId2"/>
          <a:srcRect/>
          <a:stretch>
            <a:fillRect/>
          </a:stretch>
        </p:blipFill>
        <p:spPr bwMode="auto">
          <a:xfrm>
            <a:off x="2857488" y="357166"/>
            <a:ext cx="3126810" cy="214186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lvl="0">
              <a:buNone/>
            </a:pPr>
            <a:endParaRPr lang="uk-UA" sz="1800" b="1" i="1" dirty="0" smtClean="0">
              <a:solidFill>
                <a:schemeClr val="accent6">
                  <a:lumMod val="75000"/>
                </a:schemeClr>
              </a:solidFill>
            </a:endParaRPr>
          </a:p>
          <a:p>
            <a:pPr lvl="0">
              <a:buNone/>
            </a:pPr>
            <a:r>
              <a:rPr lang="en-US" sz="1800" b="1" i="1" dirty="0" smtClean="0">
                <a:solidFill>
                  <a:schemeClr val="accent6">
                    <a:lumMod val="75000"/>
                  </a:schemeClr>
                </a:solidFill>
              </a:rPr>
              <a:t>Complete </a:t>
            </a:r>
            <a:r>
              <a:rPr lang="en-US" sz="1800" b="1" i="1" dirty="0">
                <a:solidFill>
                  <a:schemeClr val="accent6">
                    <a:lumMod val="75000"/>
                  </a:schemeClr>
                </a:solidFill>
              </a:rPr>
              <a:t>the sentences with the words WORK, JOB or CAREER</a:t>
            </a:r>
            <a:r>
              <a:rPr lang="en-US" sz="1800" b="1" i="1" dirty="0" smtClean="0">
                <a:solidFill>
                  <a:schemeClr val="accent6">
                    <a:lumMod val="75000"/>
                  </a:schemeClr>
                </a:solidFill>
              </a:rPr>
              <a:t>.</a:t>
            </a:r>
            <a:endParaRPr lang="uk-UA" sz="1800" b="1" i="1" dirty="0" smtClean="0">
              <a:solidFill>
                <a:schemeClr val="accent6">
                  <a:lumMod val="75000"/>
                </a:schemeClr>
              </a:solidFill>
            </a:endParaRPr>
          </a:p>
          <a:p>
            <a:pPr lvl="0">
              <a:buNone/>
            </a:pPr>
            <a:endParaRPr lang="en-US" sz="1800" b="1" i="1" dirty="0" smtClean="0">
              <a:solidFill>
                <a:schemeClr val="accent6">
                  <a:lumMod val="75000"/>
                </a:schemeClr>
              </a:solidFill>
            </a:endParaRPr>
          </a:p>
          <a:p>
            <a:pPr lvl="0">
              <a:buNone/>
            </a:pPr>
            <a:r>
              <a:rPr lang="en-US" sz="1800" dirty="0" smtClean="0"/>
              <a:t>1. </a:t>
            </a:r>
            <a:r>
              <a:rPr lang="en-US" sz="1800" dirty="0"/>
              <a:t>John is an emergency doctor. He has a very demanding ______________ .</a:t>
            </a:r>
            <a:endParaRPr lang="ru-RU" sz="1800" dirty="0"/>
          </a:p>
          <a:p>
            <a:pPr lvl="0">
              <a:buNone/>
            </a:pPr>
            <a:r>
              <a:rPr lang="en-US" sz="1800" dirty="0" smtClean="0"/>
              <a:t>2. She </a:t>
            </a:r>
            <a:r>
              <a:rPr lang="en-US" sz="1800" dirty="0"/>
              <a:t>went to the shopping with some friends from ___________________ . </a:t>
            </a:r>
            <a:endParaRPr lang="en-US" sz="1800" dirty="0" smtClean="0"/>
          </a:p>
          <a:p>
            <a:pPr>
              <a:buNone/>
            </a:pPr>
            <a:r>
              <a:rPr lang="en-US" sz="1800" dirty="0" smtClean="0"/>
              <a:t>3. </a:t>
            </a:r>
            <a:r>
              <a:rPr lang="en-US" sz="1800" dirty="0"/>
              <a:t>His father retired last year after a brilliant ____________________ .</a:t>
            </a:r>
            <a:endParaRPr lang="ru-RU" sz="1800" dirty="0"/>
          </a:p>
          <a:p>
            <a:pPr>
              <a:buNone/>
            </a:pPr>
            <a:r>
              <a:rPr lang="en-US" sz="1800" dirty="0" smtClean="0"/>
              <a:t>4. </a:t>
            </a:r>
            <a:r>
              <a:rPr lang="en-US" sz="1800" dirty="0"/>
              <a:t>Michael is very disappointed with his new ________________ because he discovered he has no _______________  prospects.</a:t>
            </a:r>
            <a:endParaRPr lang="ru-RU" sz="1800" dirty="0"/>
          </a:p>
          <a:p>
            <a:pPr lvl="0">
              <a:buNone/>
            </a:pPr>
            <a:r>
              <a:rPr lang="en-US" sz="1800" dirty="0" smtClean="0"/>
              <a:t>5. </a:t>
            </a:r>
            <a:r>
              <a:rPr lang="en-US" sz="1800" dirty="0"/>
              <a:t>My supervisor is always very busy. </a:t>
            </a:r>
            <a:r>
              <a:rPr lang="pt-PT" sz="1800" dirty="0"/>
              <a:t>He has got two _________________ .</a:t>
            </a:r>
            <a:endParaRPr lang="ru-RU" sz="1800" dirty="0"/>
          </a:p>
          <a:p>
            <a:pPr lvl="0">
              <a:buNone/>
            </a:pPr>
            <a:r>
              <a:rPr lang="en-US" sz="1800" dirty="0" smtClean="0"/>
              <a:t>6. Susan </a:t>
            </a:r>
            <a:r>
              <a:rPr lang="en-US" sz="1800" dirty="0"/>
              <a:t>is busy at the moment. She has a lot of </a:t>
            </a:r>
            <a:r>
              <a:rPr lang="en-US" sz="1800" dirty="0" smtClean="0"/>
              <a:t>_______________ </a:t>
            </a:r>
            <a:r>
              <a:rPr lang="en-US" sz="1800" dirty="0"/>
              <a:t>to do before 5 pm.</a:t>
            </a:r>
            <a:endParaRPr lang="ru-RU" sz="1800" dirty="0"/>
          </a:p>
          <a:p>
            <a:pPr lvl="0">
              <a:buNone/>
            </a:pPr>
            <a:r>
              <a:rPr lang="en-US" sz="1800" dirty="0" smtClean="0"/>
              <a:t>7. Where </a:t>
            </a:r>
            <a:r>
              <a:rPr lang="en-US" sz="1800" dirty="0"/>
              <a:t>is your brother? – He went to a _____________ interview</a:t>
            </a:r>
            <a:r>
              <a:rPr lang="en-US" sz="1800" dirty="0" smtClean="0"/>
              <a:t>.</a:t>
            </a:r>
          </a:p>
          <a:p>
            <a:pPr>
              <a:buNone/>
            </a:pPr>
            <a:r>
              <a:rPr lang="en-US" sz="1800" dirty="0" smtClean="0"/>
              <a:t>8. Jennifer </a:t>
            </a:r>
            <a:r>
              <a:rPr lang="en-US" sz="1800" dirty="0"/>
              <a:t>is a lucky girl. She has just got a plum _____________ . </a:t>
            </a:r>
            <a:r>
              <a:rPr lang="pt-PT" sz="1800" dirty="0"/>
              <a:t>I’m happy for her</a:t>
            </a:r>
            <a:r>
              <a:rPr lang="pt-PT" sz="1800" dirty="0" smtClean="0"/>
              <a:t>.</a:t>
            </a:r>
          </a:p>
          <a:p>
            <a:pPr lvl="0">
              <a:buNone/>
            </a:pPr>
            <a:r>
              <a:rPr lang="pt-PT" sz="1800" dirty="0" smtClean="0"/>
              <a:t>9. </a:t>
            </a:r>
            <a:r>
              <a:rPr lang="en-US" sz="1800" dirty="0"/>
              <a:t>What he is doing is donkey ______________ . I wouldn’t like to do it.</a:t>
            </a:r>
            <a:endParaRPr lang="ru-RU" sz="1800" dirty="0"/>
          </a:p>
          <a:p>
            <a:pPr lvl="0">
              <a:buNone/>
            </a:pPr>
            <a:r>
              <a:rPr lang="en-US" sz="1800" dirty="0" smtClean="0"/>
              <a:t>10. </a:t>
            </a:r>
            <a:r>
              <a:rPr lang="en-US" sz="1800" dirty="0"/>
              <a:t>You will ruin your _______________ if you keep behaving that way.</a:t>
            </a:r>
            <a:endParaRPr lang="ru-RU" sz="1800" dirty="0"/>
          </a:p>
          <a:p>
            <a:pPr>
              <a:buNone/>
            </a:pPr>
            <a:endParaRPr lang="ru-RU" sz="1800" dirty="0"/>
          </a:p>
          <a:p>
            <a:pPr lvl="0">
              <a:buNone/>
            </a:pPr>
            <a:endParaRPr lang="ru-RU" sz="1800" dirty="0"/>
          </a:p>
          <a:p>
            <a:pPr lvl="0">
              <a:buNone/>
            </a:pPr>
            <a:endParaRPr lang="ru-RU" sz="1800" dirty="0"/>
          </a:p>
          <a:p>
            <a:pPr lvl="0">
              <a:buNone/>
            </a:pPr>
            <a:endParaRPr lang="ru-RU" sz="1800" dirty="0"/>
          </a:p>
          <a:p>
            <a:endParaRPr lang="ru-RU" dirty="0"/>
          </a:p>
        </p:txBody>
      </p:sp>
      <p:sp>
        <p:nvSpPr>
          <p:cNvPr id="2" name="Заголовок 1"/>
          <p:cNvSpPr>
            <a:spLocks noGrp="1"/>
          </p:cNvSpPr>
          <p:nvPr>
            <p:ph type="title"/>
          </p:nvPr>
        </p:nvSpPr>
        <p:spPr>
          <a:xfrm>
            <a:off x="285720" y="274638"/>
            <a:ext cx="8715436" cy="1143000"/>
          </a:xfrm>
        </p:spPr>
        <p:txBody>
          <a:bodyPr>
            <a:noAutofit/>
          </a:bodyPr>
          <a:lstStyle/>
          <a:p>
            <a:r>
              <a:rPr lang="en-US" sz="1800" b="1" dirty="0"/>
              <a:t>WORK-</a:t>
            </a:r>
            <a:r>
              <a:rPr lang="en-US" sz="1200" b="1" dirty="0"/>
              <a:t>(noun/verb)</a:t>
            </a:r>
            <a:r>
              <a:rPr lang="en-US" sz="1800" b="1" dirty="0"/>
              <a:t>- </a:t>
            </a:r>
            <a:r>
              <a:rPr lang="en-US" sz="1800" dirty="0"/>
              <a:t>general efforts and activities done to accomplish a goal.</a:t>
            </a:r>
            <a:r>
              <a:rPr lang="ru-RU" sz="1800" dirty="0"/>
              <a:t/>
            </a:r>
            <a:br>
              <a:rPr lang="ru-RU" sz="1800" dirty="0"/>
            </a:br>
            <a:r>
              <a:rPr lang="en-US" sz="1800" b="1" dirty="0"/>
              <a:t>JOB</a:t>
            </a:r>
            <a:r>
              <a:rPr lang="en-US" sz="1200" b="1" dirty="0"/>
              <a:t>–(noun/verb)</a:t>
            </a:r>
            <a:r>
              <a:rPr lang="en-US" sz="1800" b="1" dirty="0"/>
              <a:t>- </a:t>
            </a:r>
            <a:r>
              <a:rPr lang="en-US" sz="1800" dirty="0"/>
              <a:t>regular activity people do and receive money for. Profession/ occupation.</a:t>
            </a:r>
            <a:r>
              <a:rPr lang="ru-RU" sz="1800" dirty="0"/>
              <a:t/>
            </a:r>
            <a:br>
              <a:rPr lang="ru-RU" sz="1800" dirty="0"/>
            </a:br>
            <a:r>
              <a:rPr lang="en-US" sz="1800" b="1" dirty="0"/>
              <a:t>CAREER</a:t>
            </a:r>
            <a:r>
              <a:rPr lang="en-US" sz="1800" dirty="0"/>
              <a:t> </a:t>
            </a:r>
            <a:r>
              <a:rPr lang="en-US" sz="1800" b="1" dirty="0"/>
              <a:t>– </a:t>
            </a:r>
            <a:r>
              <a:rPr lang="en-US" sz="1200" b="1" dirty="0"/>
              <a:t>(noun)</a:t>
            </a:r>
            <a:r>
              <a:rPr lang="en-US" sz="1200" dirty="0"/>
              <a:t> </a:t>
            </a:r>
            <a:r>
              <a:rPr lang="en-US" sz="1800" dirty="0"/>
              <a:t>- total progression of a person’s professional life.</a:t>
            </a:r>
            <a:endParaRPr lang="ru-RU"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571744"/>
            <a:ext cx="8229600" cy="3554419"/>
          </a:xfrm>
        </p:spPr>
        <p:txBody>
          <a:bodyPr/>
          <a:lstStyle/>
          <a:p>
            <a:r>
              <a:rPr lang="en-US" dirty="0" smtClean="0"/>
              <a:t>Following the example of someone in their family or a friend</a:t>
            </a:r>
          </a:p>
          <a:p>
            <a:pPr>
              <a:buNone/>
            </a:pPr>
            <a:endParaRPr lang="en-US" dirty="0" smtClean="0"/>
          </a:p>
          <a:p>
            <a:r>
              <a:rPr lang="en-US" dirty="0" smtClean="0"/>
              <a:t>Celebrity role models</a:t>
            </a:r>
          </a:p>
          <a:p>
            <a:pPr>
              <a:buNone/>
            </a:pPr>
            <a:endParaRPr lang="en-US" dirty="0" smtClean="0"/>
          </a:p>
          <a:p>
            <a:r>
              <a:rPr lang="en-US" dirty="0" smtClean="0"/>
              <a:t>Doing what they’re good at or what they like</a:t>
            </a:r>
            <a:endParaRPr lang="ru-RU" dirty="0"/>
          </a:p>
        </p:txBody>
      </p:sp>
      <p:sp>
        <p:nvSpPr>
          <p:cNvPr id="2" name="Заголовок 1"/>
          <p:cNvSpPr>
            <a:spLocks noGrp="1"/>
          </p:cNvSpPr>
          <p:nvPr>
            <p:ph type="title"/>
          </p:nvPr>
        </p:nvSpPr>
        <p:spPr>
          <a:xfrm>
            <a:off x="457200" y="274638"/>
            <a:ext cx="8229600" cy="1797040"/>
          </a:xfrm>
        </p:spPr>
        <p:txBody>
          <a:bodyPr>
            <a:noAutofit/>
          </a:bodyPr>
          <a:lstStyle/>
          <a:p>
            <a:pPr algn="ctr"/>
            <a:r>
              <a:rPr lang="en-US" sz="3000" dirty="0" smtClean="0">
                <a:solidFill>
                  <a:srgbClr val="00B0F0"/>
                </a:solidFill>
              </a:rPr>
              <a:t>How people choose which job they want to do</a:t>
            </a:r>
            <a:br>
              <a:rPr lang="en-US" sz="3000" dirty="0" smtClean="0">
                <a:solidFill>
                  <a:srgbClr val="00B0F0"/>
                </a:solidFill>
              </a:rPr>
            </a:br>
            <a:r>
              <a:rPr lang="en-US" sz="3000" dirty="0" smtClean="0">
                <a:solidFill>
                  <a:srgbClr val="00B0F0"/>
                </a:solidFill>
              </a:rPr>
              <a:t>or which career they want to follow</a:t>
            </a:r>
            <a:endParaRPr lang="ru-RU" sz="30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en-US" sz="3300" dirty="0" smtClean="0"/>
              <a:t>Ask friends and family for vacancies</a:t>
            </a:r>
          </a:p>
          <a:p>
            <a:r>
              <a:rPr lang="en-US" sz="3300" dirty="0" smtClean="0"/>
              <a:t>Go to a job centre</a:t>
            </a:r>
            <a:endParaRPr lang="uk-UA" sz="3300" dirty="0" smtClean="0"/>
          </a:p>
          <a:p>
            <a:r>
              <a:rPr lang="en-US" sz="3300" dirty="0" smtClean="0"/>
              <a:t>Answer job adverts (apply for a job)</a:t>
            </a:r>
          </a:p>
          <a:p>
            <a:r>
              <a:rPr lang="en-US" sz="3300" dirty="0" smtClean="0"/>
              <a:t>Send your CV to different companies</a:t>
            </a:r>
          </a:p>
          <a:p>
            <a:r>
              <a:rPr lang="en-US" sz="3300" dirty="0" smtClean="0"/>
              <a:t>Go to careers fair</a:t>
            </a:r>
          </a:p>
          <a:p>
            <a:endParaRPr lang="en-US" dirty="0" smtClean="0"/>
          </a:p>
          <a:p>
            <a:pPr algn="just">
              <a:buNone/>
            </a:pPr>
            <a:r>
              <a:rPr lang="en-US" sz="2200" dirty="0" smtClean="0"/>
              <a:t>A </a:t>
            </a:r>
            <a:r>
              <a:rPr lang="en-US" sz="3000" b="1" dirty="0" smtClean="0">
                <a:solidFill>
                  <a:srgbClr val="FF0000"/>
                </a:solidFill>
              </a:rPr>
              <a:t>careers fair </a:t>
            </a:r>
            <a:r>
              <a:rPr lang="en-US" sz="2200" dirty="0" smtClean="0"/>
              <a:t>is an event where people can find out more about different companies and the jobs they offer. Employees are available to give information about their company and about career opportunities. These fairs are good for people looking for a job but they are also good for the companies as they can attract new people to work for them.</a:t>
            </a:r>
          </a:p>
          <a:p>
            <a:pPr algn="just">
              <a:buNone/>
            </a:pPr>
            <a:r>
              <a:rPr lang="en-US" sz="3000" b="1" dirty="0" smtClean="0">
                <a:solidFill>
                  <a:srgbClr val="FF0000"/>
                </a:solidFill>
              </a:rPr>
              <a:t>apply for a job </a:t>
            </a:r>
            <a:r>
              <a:rPr lang="en-US" sz="2200" dirty="0" smtClean="0"/>
              <a:t>– to present yourself formally, usually in writing, and say you want an employer to give you a job</a:t>
            </a:r>
          </a:p>
          <a:p>
            <a:pPr algn="just">
              <a:buNone/>
            </a:pPr>
            <a:endParaRPr lang="en-US" dirty="0" smtClean="0"/>
          </a:p>
          <a:p>
            <a:endParaRPr lang="ru-RU" dirty="0"/>
          </a:p>
        </p:txBody>
      </p:sp>
      <p:sp>
        <p:nvSpPr>
          <p:cNvPr id="2" name="Заголовок 1"/>
          <p:cNvSpPr>
            <a:spLocks noGrp="1"/>
          </p:cNvSpPr>
          <p:nvPr>
            <p:ph type="title"/>
          </p:nvPr>
        </p:nvSpPr>
        <p:spPr/>
        <p:txBody>
          <a:bodyPr/>
          <a:lstStyle/>
          <a:p>
            <a:pPr algn="ctr"/>
            <a:r>
              <a:rPr lang="en-US" dirty="0" smtClean="0"/>
              <a:t>How people find </a:t>
            </a:r>
            <a:r>
              <a:rPr lang="en-US" dirty="0" smtClean="0"/>
              <a:t>jobs</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en-US" dirty="0" smtClean="0"/>
              <a:t>Worries about finding a job</a:t>
            </a:r>
            <a:br>
              <a:rPr lang="en-US" dirty="0" smtClean="0"/>
            </a:br>
            <a:r>
              <a:rPr lang="en-US" sz="2400" dirty="0" smtClean="0"/>
              <a:t>Student’s Book, p. 50</a:t>
            </a:r>
            <a:endParaRPr lang="ru-RU" dirty="0"/>
          </a:p>
        </p:txBody>
      </p:sp>
      <p:pic>
        <p:nvPicPr>
          <p:cNvPr id="1026" name="Picture 2" descr="C:\Users\Д\Downloads\в1.jpg"/>
          <p:cNvPicPr>
            <a:picLocks noGrp="1" noChangeAspect="1" noChangeArrowheads="1"/>
          </p:cNvPicPr>
          <p:nvPr>
            <p:ph idx="1"/>
          </p:nvPr>
        </p:nvPicPr>
        <p:blipFill>
          <a:blip r:embed="rId2"/>
          <a:srcRect/>
          <a:stretch>
            <a:fillRect/>
          </a:stretch>
        </p:blipFill>
        <p:spPr bwMode="auto">
          <a:xfrm>
            <a:off x="537716" y="1481138"/>
            <a:ext cx="8068567" cy="45259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en-US" i="1" dirty="0" smtClean="0">
                <a:solidFill>
                  <a:schemeClr val="accent3"/>
                </a:solidFill>
              </a:rPr>
              <a:t>will        </a:t>
            </a:r>
            <a:r>
              <a:rPr lang="en-US" i="1" dirty="0" err="1" smtClean="0">
                <a:solidFill>
                  <a:schemeClr val="accent3"/>
                </a:solidFill>
              </a:rPr>
              <a:t>vs</a:t>
            </a:r>
            <a:r>
              <a:rPr lang="en-US" i="1" dirty="0" smtClean="0">
                <a:solidFill>
                  <a:schemeClr val="accent3"/>
                </a:solidFill>
              </a:rPr>
              <a:t>     might</a:t>
            </a:r>
            <a:endParaRPr lang="ru-RU" i="1" dirty="0">
              <a:solidFill>
                <a:schemeClr val="accent3"/>
              </a:solidFill>
            </a:endParaRPr>
          </a:p>
        </p:txBody>
      </p:sp>
      <p:sp>
        <p:nvSpPr>
          <p:cNvPr id="6" name="Текст 5"/>
          <p:cNvSpPr>
            <a:spLocks noGrp="1"/>
          </p:cNvSpPr>
          <p:nvPr>
            <p:ph type="body" idx="1"/>
          </p:nvPr>
        </p:nvSpPr>
        <p:spPr/>
        <p:txBody>
          <a:bodyPr/>
          <a:lstStyle/>
          <a:p>
            <a:endParaRPr lang="ru-RU"/>
          </a:p>
        </p:txBody>
      </p:sp>
      <p:sp>
        <p:nvSpPr>
          <p:cNvPr id="7" name="Текст 6"/>
          <p:cNvSpPr>
            <a:spLocks noGrp="1"/>
          </p:cNvSpPr>
          <p:nvPr>
            <p:ph type="body" sz="half" idx="3"/>
          </p:nvPr>
        </p:nvSpPr>
        <p:spPr/>
        <p:txBody>
          <a:bodyPr/>
          <a:lstStyle/>
          <a:p>
            <a:endParaRPr lang="ru-RU"/>
          </a:p>
        </p:txBody>
      </p:sp>
      <p:sp>
        <p:nvSpPr>
          <p:cNvPr id="4" name="Содержимое 3"/>
          <p:cNvSpPr>
            <a:spLocks noGrp="1"/>
          </p:cNvSpPr>
          <p:nvPr>
            <p:ph sz="quarter" idx="2"/>
          </p:nvPr>
        </p:nvSpPr>
        <p:spPr/>
        <p:txBody>
          <a:bodyPr/>
          <a:lstStyle/>
          <a:p>
            <a:pPr algn="ctr">
              <a:buNone/>
            </a:pPr>
            <a:r>
              <a:rPr lang="en-US" sz="3200" dirty="0" smtClean="0">
                <a:solidFill>
                  <a:schemeClr val="bg2">
                    <a:lumMod val="50000"/>
                  </a:schemeClr>
                </a:solidFill>
              </a:rPr>
              <a:t>100% sure</a:t>
            </a:r>
          </a:p>
          <a:p>
            <a:pPr algn="ctr">
              <a:buNone/>
            </a:pPr>
            <a:endParaRPr lang="en-US" dirty="0" smtClean="0"/>
          </a:p>
          <a:p>
            <a:pPr algn="ctr">
              <a:buNone/>
            </a:pPr>
            <a:r>
              <a:rPr lang="en-US" dirty="0" smtClean="0"/>
              <a:t>I’ll make some really useful contacts.</a:t>
            </a:r>
          </a:p>
          <a:p>
            <a:pPr algn="ctr">
              <a:buNone/>
            </a:pPr>
            <a:endParaRPr lang="en-US" dirty="0" smtClean="0"/>
          </a:p>
          <a:p>
            <a:pPr algn="ctr">
              <a:buNone/>
            </a:pPr>
            <a:r>
              <a:rPr lang="en-US" dirty="0" smtClean="0"/>
              <a:t>I’ll find some kind of work</a:t>
            </a:r>
            <a:endParaRPr lang="ru-RU" dirty="0"/>
          </a:p>
        </p:txBody>
      </p:sp>
      <p:sp>
        <p:nvSpPr>
          <p:cNvPr id="5" name="Содержимое 4"/>
          <p:cNvSpPr>
            <a:spLocks noGrp="1"/>
          </p:cNvSpPr>
          <p:nvPr>
            <p:ph sz="quarter" idx="4"/>
          </p:nvPr>
        </p:nvSpPr>
        <p:spPr/>
        <p:txBody>
          <a:bodyPr/>
          <a:lstStyle/>
          <a:p>
            <a:pPr algn="ctr">
              <a:buNone/>
            </a:pPr>
            <a:r>
              <a:rPr lang="en-US" sz="3200" dirty="0" smtClean="0">
                <a:solidFill>
                  <a:schemeClr val="bg2">
                    <a:lumMod val="50000"/>
                  </a:schemeClr>
                </a:solidFill>
              </a:rPr>
              <a:t>Maybe</a:t>
            </a:r>
          </a:p>
          <a:p>
            <a:pPr algn="ctr">
              <a:buNone/>
            </a:pPr>
            <a:endParaRPr lang="en-US" dirty="0" smtClean="0"/>
          </a:p>
          <a:p>
            <a:pPr algn="ctr">
              <a:buNone/>
            </a:pPr>
            <a:r>
              <a:rPr lang="en-US" dirty="0" smtClean="0"/>
              <a:t>I might get a job today!</a:t>
            </a:r>
          </a:p>
          <a:p>
            <a:pPr algn="ctr">
              <a:buNone/>
            </a:pPr>
            <a:endParaRPr lang="en-US" dirty="0" smtClean="0"/>
          </a:p>
          <a:p>
            <a:pPr algn="ctr">
              <a:buNone/>
            </a:pPr>
            <a:r>
              <a:rPr lang="en-US" dirty="0" smtClean="0"/>
              <a:t>I might not get my perfect job.</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Downloads\IMG_20210218_224648.jpg"/>
          <p:cNvPicPr>
            <a:picLocks noChangeAspect="1" noChangeArrowheads="1"/>
          </p:cNvPicPr>
          <p:nvPr/>
        </p:nvPicPr>
        <p:blipFill>
          <a:blip r:embed="rId2" cstate="print"/>
          <a:srcRect/>
          <a:stretch>
            <a:fillRect/>
          </a:stretch>
        </p:blipFill>
        <p:spPr bwMode="auto">
          <a:xfrm>
            <a:off x="357158" y="785795"/>
            <a:ext cx="8501122" cy="496287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Downloads\IMG_20210218_224912.jpg"/>
          <p:cNvPicPr>
            <a:picLocks noChangeAspect="1" noChangeArrowheads="1"/>
          </p:cNvPicPr>
          <p:nvPr/>
        </p:nvPicPr>
        <p:blipFill>
          <a:blip r:embed="rId2" cstate="print"/>
          <a:srcRect/>
          <a:stretch>
            <a:fillRect/>
          </a:stretch>
        </p:blipFill>
        <p:spPr bwMode="auto">
          <a:xfrm>
            <a:off x="2029426" y="214290"/>
            <a:ext cx="5085148" cy="64294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en-US" dirty="0" smtClean="0"/>
              <a:t>will do tonight</a:t>
            </a:r>
          </a:p>
          <a:p>
            <a:r>
              <a:rPr lang="en-US" dirty="0" smtClean="0"/>
              <a:t>won’t do tomorrow</a:t>
            </a:r>
          </a:p>
          <a:p>
            <a:r>
              <a:rPr lang="en-US" dirty="0" smtClean="0"/>
              <a:t>might do on the weekend</a:t>
            </a:r>
          </a:p>
          <a:p>
            <a:r>
              <a:rPr lang="en-US" dirty="0" smtClean="0"/>
              <a:t>might make for Sunday dinner </a:t>
            </a:r>
          </a:p>
          <a:p>
            <a:r>
              <a:rPr lang="en-US" dirty="0" smtClean="0"/>
              <a:t>won’t watch tonight</a:t>
            </a:r>
          </a:p>
          <a:p>
            <a:r>
              <a:rPr lang="en-US" dirty="0" smtClean="0"/>
              <a:t>might not study on the weekend</a:t>
            </a:r>
          </a:p>
          <a:p>
            <a:r>
              <a:rPr lang="en-US" dirty="0" smtClean="0"/>
              <a:t>will do in summer</a:t>
            </a:r>
            <a:endParaRPr lang="ru-RU" dirty="0"/>
          </a:p>
        </p:txBody>
      </p:sp>
      <p:sp>
        <p:nvSpPr>
          <p:cNvPr id="3" name="Заголовок 2"/>
          <p:cNvSpPr>
            <a:spLocks noGrp="1"/>
          </p:cNvSpPr>
          <p:nvPr>
            <p:ph type="title"/>
          </p:nvPr>
        </p:nvSpPr>
        <p:spPr/>
        <p:txBody>
          <a:bodyPr/>
          <a:lstStyle/>
          <a:p>
            <a:r>
              <a:rPr lang="en-US" dirty="0" smtClean="0"/>
              <a:t>Say something you…</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278</TotalTime>
  <Words>655</Words>
  <Application>Microsoft Office PowerPoint</Application>
  <PresentationFormat>Экран (4:3)</PresentationFormat>
  <Paragraphs>158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Открытая</vt:lpstr>
      <vt:lpstr> 26.02.2021 МП-11-20   Work. Job. Career.</vt:lpstr>
      <vt:lpstr>WORK-(noun/verb)- general efforts and activities done to accomplish a goal. JOB–(noun/verb)- regular activity people do and receive money for. Profession/ occupation. CAREER – (noun) - total progression of a person’s professional life.</vt:lpstr>
      <vt:lpstr>How people choose which job they want to do or which career they want to follow</vt:lpstr>
      <vt:lpstr>How people find jobs</vt:lpstr>
      <vt:lpstr>Worries about finding a job Student’s Book, p. 50</vt:lpstr>
      <vt:lpstr>will        vs     might</vt:lpstr>
      <vt:lpstr>Слайд 7</vt:lpstr>
      <vt:lpstr>Слайд 8</vt:lpstr>
      <vt:lpstr>Say something you…</vt:lpstr>
      <vt:lpstr>What do you know about jobs?</vt:lpstr>
      <vt:lpstr> Choose definitions to the following jobs: </vt:lpstr>
      <vt:lpstr>What is special in the following jobs? Match:</vt:lpstr>
      <vt:lpstr>Quizlet Live</vt:lpstr>
      <vt:lpstr>Future career</vt:lpstr>
      <vt:lpstr>What will happen because of these things?</vt:lpstr>
      <vt:lpstr>Professional reading:  types of computer systems (vocabulary)</vt:lpstr>
      <vt:lpstr>Complete the diagram while reading the text</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Job. Career.</dc:title>
  <dc:creator>Д</dc:creator>
  <cp:lastModifiedBy>Д</cp:lastModifiedBy>
  <cp:revision>25</cp:revision>
  <dcterms:created xsi:type="dcterms:W3CDTF">2021-02-18T20:05:30Z</dcterms:created>
  <dcterms:modified xsi:type="dcterms:W3CDTF">2021-02-26T15:48:44Z</dcterms:modified>
</cp:coreProperties>
</file>